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374" r:id="rId3"/>
    <p:sldId id="451" r:id="rId4"/>
    <p:sldId id="261" r:id="rId5"/>
    <p:sldId id="380" r:id="rId6"/>
    <p:sldId id="381" r:id="rId7"/>
    <p:sldId id="382" r:id="rId8"/>
    <p:sldId id="383" r:id="rId9"/>
    <p:sldId id="457" r:id="rId10"/>
    <p:sldId id="458" r:id="rId11"/>
    <p:sldId id="399" r:id="rId12"/>
    <p:sldId id="387" r:id="rId13"/>
    <p:sldId id="459" r:id="rId14"/>
    <p:sldId id="460" r:id="rId15"/>
    <p:sldId id="389" r:id="rId16"/>
    <p:sldId id="461" r:id="rId17"/>
    <p:sldId id="462" r:id="rId18"/>
    <p:sldId id="463" r:id="rId19"/>
    <p:sldId id="465" r:id="rId20"/>
    <p:sldId id="464" r:id="rId21"/>
    <p:sldId id="466" r:id="rId22"/>
    <p:sldId id="467" r:id="rId23"/>
    <p:sldId id="400" r:id="rId24"/>
    <p:sldId id="393" r:id="rId25"/>
    <p:sldId id="394" r:id="rId26"/>
    <p:sldId id="395" r:id="rId27"/>
    <p:sldId id="396" r:id="rId28"/>
    <p:sldId id="397" r:id="rId29"/>
    <p:sldId id="398" r:id="rId30"/>
    <p:sldId id="401" r:id="rId31"/>
    <p:sldId id="468" r:id="rId32"/>
    <p:sldId id="469" r:id="rId33"/>
    <p:sldId id="402" r:id="rId34"/>
    <p:sldId id="403" r:id="rId35"/>
    <p:sldId id="456" r:id="rId36"/>
    <p:sldId id="406" r:id="rId37"/>
    <p:sldId id="407" r:id="rId38"/>
    <p:sldId id="470" r:id="rId39"/>
    <p:sldId id="473" r:id="rId40"/>
    <p:sldId id="408" r:id="rId41"/>
    <p:sldId id="474" r:id="rId42"/>
    <p:sldId id="471" r:id="rId43"/>
    <p:sldId id="472" r:id="rId44"/>
    <p:sldId id="409" r:id="rId45"/>
    <p:sldId id="475" r:id="rId46"/>
    <p:sldId id="476" r:id="rId47"/>
    <p:sldId id="411" r:id="rId48"/>
    <p:sldId id="494" r:id="rId49"/>
    <p:sldId id="436" r:id="rId50"/>
    <p:sldId id="485" r:id="rId51"/>
    <p:sldId id="477" r:id="rId52"/>
    <p:sldId id="484" r:id="rId53"/>
    <p:sldId id="478" r:id="rId54"/>
    <p:sldId id="480" r:id="rId55"/>
    <p:sldId id="482" r:id="rId56"/>
    <p:sldId id="479" r:id="rId57"/>
    <p:sldId id="483" r:id="rId58"/>
    <p:sldId id="438" r:id="rId59"/>
    <p:sldId id="486" r:id="rId60"/>
    <p:sldId id="491" r:id="rId61"/>
    <p:sldId id="492" r:id="rId62"/>
    <p:sldId id="490" r:id="rId63"/>
    <p:sldId id="493" r:id="rId64"/>
    <p:sldId id="488" r:id="rId65"/>
    <p:sldId id="495" r:id="rId66"/>
    <p:sldId id="496" r:id="rId67"/>
    <p:sldId id="497" r:id="rId68"/>
    <p:sldId id="498" r:id="rId69"/>
    <p:sldId id="499" r:id="rId70"/>
    <p:sldId id="501" r:id="rId71"/>
    <p:sldId id="502" r:id="rId72"/>
    <p:sldId id="500" r:id="rId73"/>
    <p:sldId id="503" r:id="rId74"/>
    <p:sldId id="504" r:id="rId75"/>
    <p:sldId id="447" r:id="rId76"/>
  </p:sldIdLst>
  <p:sldSz cx="8128000" cy="4572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625">
          <p15:clr>
            <a:srgbClr val="A4A3A4"/>
          </p15:clr>
        </p15:guide>
        <p15:guide id="2" pos="24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奕辉 杨" initials="奕辉" lastIdx="1" clrIdx="0">
    <p:extLst>
      <p:ext uri="{19B8F6BF-5375-455C-9EA6-DF929625EA0E}">
        <p15:presenceInfo xmlns:p15="http://schemas.microsoft.com/office/powerpoint/2012/main" userId="8e208907eacd2c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A4A6A"/>
    <a:srgbClr val="9C2D2A"/>
    <a:srgbClr val="4F81BD"/>
    <a:srgbClr val="CD3C38"/>
    <a:srgbClr val="937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95" autoAdjust="0"/>
    <p:restoredTop sz="80952" autoAdjust="0"/>
  </p:normalViewPr>
  <p:slideViewPr>
    <p:cSldViewPr snapToGrid="0">
      <p:cViewPr varScale="1">
        <p:scale>
          <a:sx n="120" d="100"/>
          <a:sy n="120" d="100"/>
        </p:scale>
        <p:origin x="1564" y="72"/>
      </p:cViewPr>
      <p:guideLst>
        <p:guide orient="horz" pos="2625"/>
        <p:guide pos="2464"/>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4333A1A-D218-4395-A2EB-4DE1A115C4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endParaRPr lang="zh-CN" altLang="en-US"/>
          </a:p>
        </p:txBody>
      </p:sp>
      <p:sp>
        <p:nvSpPr>
          <p:cNvPr id="3" name="日期占位符 2">
            <a:extLst>
              <a:ext uri="{FF2B5EF4-FFF2-40B4-BE49-F238E27FC236}">
                <a16:creationId xmlns:a16="http://schemas.microsoft.com/office/drawing/2014/main" id="{3825B48B-B66A-4161-8AFD-ED48BAE0FAC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fld id="{AAF45AFC-CB7F-42C6-A333-45EF9333C533}" type="datetimeFigureOut">
              <a:rPr lang="zh-CN" altLang="en-US"/>
              <a:pPr/>
              <a:t>2020/12/25</a:t>
            </a:fld>
            <a:endParaRPr lang="zh-CN" altLang="en-US">
              <a:latin typeface="Times New Roman" panose="02020603050405020304" pitchFamily="18" charset="0"/>
              <a:ea typeface="黑体" panose="02010609060101010101" pitchFamily="49" charset="-122"/>
            </a:endParaRPr>
          </a:p>
        </p:txBody>
      </p:sp>
      <p:sp>
        <p:nvSpPr>
          <p:cNvPr id="12292" name="幻灯片图像占位符 3">
            <a:extLst>
              <a:ext uri="{FF2B5EF4-FFF2-40B4-BE49-F238E27FC236}">
                <a16:creationId xmlns:a16="http://schemas.microsoft.com/office/drawing/2014/main" id="{B638DEE9-B92C-430E-B4A0-58B7F2813C5C}"/>
              </a:ext>
            </a:extLst>
          </p:cNvPr>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2293" name="备注占位符 4">
            <a:extLst>
              <a:ext uri="{FF2B5EF4-FFF2-40B4-BE49-F238E27FC236}">
                <a16:creationId xmlns:a16="http://schemas.microsoft.com/office/drawing/2014/main" id="{39527B04-C96B-4C6B-BDB5-5CAB161D1F7F}"/>
              </a:ext>
            </a:extLst>
          </p:cNvPr>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2A2E8C94-BEE0-493A-B7B8-6B78FB9572D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defRPr sz="1200" noProof="1"/>
            </a:lvl1pPr>
          </a:lstStyle>
          <a:p>
            <a:endParaRPr lang="zh-CN" altLang="en-US"/>
          </a:p>
        </p:txBody>
      </p:sp>
      <p:sp>
        <p:nvSpPr>
          <p:cNvPr id="7" name="灯片编号占位符 6">
            <a:extLst>
              <a:ext uri="{FF2B5EF4-FFF2-40B4-BE49-F238E27FC236}">
                <a16:creationId xmlns:a16="http://schemas.microsoft.com/office/drawing/2014/main" id="{23AD1E57-576C-443D-92BE-9F591F66B8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defRPr sz="1200" noProof="1" smtClean="0">
                <a:latin typeface="+mn-lt"/>
                <a:ea typeface="+mn-ea"/>
              </a:defRPr>
            </a:lvl1pPr>
          </a:lstStyle>
          <a:p>
            <a:fld id="{4DECC4C5-113D-47A8-95C8-0C8CB15B13EB}" type="slidenum">
              <a:rPr lang="zh-CN" altLang="en-US"/>
              <a:pPr/>
              <a:t>‹#›</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065665942"/>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a:extLst>
              <a:ext uri="{FF2B5EF4-FFF2-40B4-BE49-F238E27FC236}">
                <a16:creationId xmlns:a16="http://schemas.microsoft.com/office/drawing/2014/main" id="{27277280-5AFC-4667-9E05-CB0F019EB0D2}"/>
              </a:ext>
            </a:extLst>
          </p:cNvPr>
          <p:cNvSpPr>
            <a:spLocks noGrp="1" noRot="1" noChangeAspect="1" noChangeArrowheads="1"/>
          </p:cNvSpPr>
          <p:nvPr>
            <p:ph type="sldImg" idx="4294967295"/>
          </p:nvPr>
        </p:nvSpPr>
        <p:spPr>
          <a:ln>
            <a:miter lim="800000"/>
          </a:ln>
        </p:spPr>
      </p:sp>
      <p:sp>
        <p:nvSpPr>
          <p:cNvPr id="14338" name="备注占位符 2">
            <a:extLst>
              <a:ext uri="{FF2B5EF4-FFF2-40B4-BE49-F238E27FC236}">
                <a16:creationId xmlns:a16="http://schemas.microsoft.com/office/drawing/2014/main" id="{8B06246B-E51A-4865-ADB5-C586699AC997}"/>
              </a:ext>
            </a:extLst>
          </p:cNvPr>
          <p:cNvSpPr>
            <a:spLocks noGrp="1" noChangeArrowheads="1"/>
          </p:cNvSpPr>
          <p:nvPr>
            <p:ph type="body" idx="4294967295"/>
          </p:nvPr>
        </p:nvSpPr>
        <p:spPr/>
        <p:txBody>
          <a:bodyPr/>
          <a:lstStyle/>
          <a:p>
            <a:endParaRPr lang="zh-CN" altLang="en-US"/>
          </a:p>
        </p:txBody>
      </p:sp>
      <p:sp>
        <p:nvSpPr>
          <p:cNvPr id="14339" name="幻灯片编号占位符 3">
            <a:extLst>
              <a:ext uri="{FF2B5EF4-FFF2-40B4-BE49-F238E27FC236}">
                <a16:creationId xmlns:a16="http://schemas.microsoft.com/office/drawing/2014/main" id="{0CCA10BA-99D5-4139-9162-CB7D203A6B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754DD92-D6EB-4BAA-A19A-9C2DC07EDFEC}" type="slidenum">
              <a:rPr lang="zh-CN" altLang="en-US">
                <a:latin typeface="Calibri" panose="020F0502020204030204" pitchFamily="34" charset="0"/>
                <a:ea typeface="宋体" panose="02010600030101010101" pitchFamily="2" charset="-122"/>
              </a:rPr>
              <a:pPr fontAlgn="base"/>
              <a:t>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66527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E8AA9ED9-41B6-47A7-9054-7BBDD5E96558}"/>
              </a:ext>
            </a:extLst>
          </p:cNvPr>
          <p:cNvSpPr>
            <a:spLocks noGrp="1" noRot="1" noChangeAspect="1" noChangeArrowheads="1"/>
          </p:cNvSpPr>
          <p:nvPr>
            <p:ph type="sldImg" idx="4294967295"/>
          </p:nvPr>
        </p:nvSpPr>
        <p:spPr>
          <a:ln>
            <a:miter lim="800000"/>
          </a:ln>
        </p:spPr>
      </p:sp>
      <p:sp>
        <p:nvSpPr>
          <p:cNvPr id="36866" name="备注占位符 2">
            <a:extLst>
              <a:ext uri="{FF2B5EF4-FFF2-40B4-BE49-F238E27FC236}">
                <a16:creationId xmlns:a16="http://schemas.microsoft.com/office/drawing/2014/main" id="{877D52FF-A7C9-4909-AE89-C8D07439C93F}"/>
              </a:ext>
            </a:extLst>
          </p:cNvPr>
          <p:cNvSpPr>
            <a:spLocks noGrp="1" noChangeArrowheads="1"/>
          </p:cNvSpPr>
          <p:nvPr>
            <p:ph type="body" idx="4294967295"/>
          </p:nvPr>
        </p:nvSpPr>
        <p:spPr/>
        <p:txBody>
          <a:bodyPr/>
          <a:lstStyle/>
          <a:p>
            <a:endParaRPr lang="zh-CN" altLang="en-US"/>
          </a:p>
        </p:txBody>
      </p:sp>
      <p:sp>
        <p:nvSpPr>
          <p:cNvPr id="36867" name="幻灯片编号占位符 3">
            <a:extLst>
              <a:ext uri="{FF2B5EF4-FFF2-40B4-BE49-F238E27FC236}">
                <a16:creationId xmlns:a16="http://schemas.microsoft.com/office/drawing/2014/main" id="{E02B00EC-5B04-4E58-BA9C-DA38C84E7A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D252EB4A-116D-4553-BC8B-39F731A2D83B}" type="slidenum">
              <a:rPr lang="zh-CN" altLang="en-US">
                <a:latin typeface="Calibri" panose="020F0502020204030204" pitchFamily="34" charset="0"/>
                <a:ea typeface="宋体" panose="02010600030101010101" pitchFamily="2" charset="-122"/>
              </a:rPr>
              <a:pPr fontAlgn="base"/>
              <a:t>13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198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85A95A80-8785-4513-8B79-28D250C8D7E0}"/>
              </a:ext>
            </a:extLst>
          </p:cNvPr>
          <p:cNvSpPr>
            <a:spLocks noGrp="1" noRot="1" noChangeAspect="1" noChangeArrowheads="1"/>
          </p:cNvSpPr>
          <p:nvPr>
            <p:ph type="sldImg" idx="4294967295"/>
          </p:nvPr>
        </p:nvSpPr>
        <p:spPr>
          <a:ln>
            <a:miter lim="800000"/>
          </a:ln>
        </p:spPr>
      </p:sp>
      <p:sp>
        <p:nvSpPr>
          <p:cNvPr id="38914" name="备注占位符 2">
            <a:extLst>
              <a:ext uri="{FF2B5EF4-FFF2-40B4-BE49-F238E27FC236}">
                <a16:creationId xmlns:a16="http://schemas.microsoft.com/office/drawing/2014/main" id="{31FFC890-FAF5-4B6B-925E-4D0BDB7B03DD}"/>
              </a:ext>
            </a:extLst>
          </p:cNvPr>
          <p:cNvSpPr>
            <a:spLocks noGrp="1" noChangeArrowheads="1"/>
          </p:cNvSpPr>
          <p:nvPr>
            <p:ph type="body" idx="4294967295"/>
          </p:nvPr>
        </p:nvSpPr>
        <p:spPr/>
        <p:txBody>
          <a:bodyPr/>
          <a:lstStyle/>
          <a:p>
            <a:endParaRPr lang="zh-CN" altLang="en-US"/>
          </a:p>
        </p:txBody>
      </p:sp>
      <p:sp>
        <p:nvSpPr>
          <p:cNvPr id="38915" name="幻灯片编号占位符 3">
            <a:extLst>
              <a:ext uri="{FF2B5EF4-FFF2-40B4-BE49-F238E27FC236}">
                <a16:creationId xmlns:a16="http://schemas.microsoft.com/office/drawing/2014/main" id="{B0524C93-379B-42CA-AFD4-B4DEE3AFE0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36864A3-D5B8-47C7-86ED-CA1996D10B0A}" type="slidenum">
              <a:rPr lang="zh-CN" altLang="en-US">
                <a:latin typeface="Calibri" panose="020F0502020204030204" pitchFamily="34" charset="0"/>
                <a:ea typeface="宋体" panose="02010600030101010101" pitchFamily="2" charset="-122"/>
              </a:rPr>
              <a:pPr fontAlgn="base"/>
              <a:t>14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4153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9DBB1733-E0DC-42E4-894E-5C0D0261A8B7}"/>
              </a:ext>
            </a:extLst>
          </p:cNvPr>
          <p:cNvSpPr>
            <a:spLocks noGrp="1" noRot="1" noChangeAspect="1" noChangeArrowheads="1"/>
          </p:cNvSpPr>
          <p:nvPr>
            <p:ph type="sldImg" idx="4294967295"/>
          </p:nvPr>
        </p:nvSpPr>
        <p:spPr>
          <a:ln>
            <a:miter lim="800000"/>
          </a:ln>
        </p:spPr>
      </p:sp>
      <p:sp>
        <p:nvSpPr>
          <p:cNvPr id="40962" name="备注占位符 2">
            <a:extLst>
              <a:ext uri="{FF2B5EF4-FFF2-40B4-BE49-F238E27FC236}">
                <a16:creationId xmlns:a16="http://schemas.microsoft.com/office/drawing/2014/main" id="{5021514D-463A-4AC4-8420-A1C33C557ABE}"/>
              </a:ext>
            </a:extLst>
          </p:cNvPr>
          <p:cNvSpPr>
            <a:spLocks noGrp="1" noChangeArrowheads="1"/>
          </p:cNvSpPr>
          <p:nvPr>
            <p:ph type="body" idx="4294967295"/>
          </p:nvPr>
        </p:nvSpPr>
        <p:spPr/>
        <p:txBody>
          <a:bodyPr/>
          <a:lstStyle/>
          <a:p>
            <a:endParaRPr lang="zh-CN" altLang="en-US"/>
          </a:p>
        </p:txBody>
      </p:sp>
      <p:sp>
        <p:nvSpPr>
          <p:cNvPr id="40963" name="幻灯片编号占位符 3">
            <a:extLst>
              <a:ext uri="{FF2B5EF4-FFF2-40B4-BE49-F238E27FC236}">
                <a16:creationId xmlns:a16="http://schemas.microsoft.com/office/drawing/2014/main" id="{4422BF0E-272B-4011-A682-E164F055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BDA477CC-438B-4CB8-8DDD-9D541704263B}" type="slidenum">
              <a:rPr lang="zh-CN" altLang="en-US">
                <a:latin typeface="Calibri" panose="020F0502020204030204" pitchFamily="34" charset="0"/>
                <a:ea typeface="宋体" panose="02010600030101010101" pitchFamily="2" charset="-122"/>
              </a:rPr>
              <a:pPr fontAlgn="base"/>
              <a:t>15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11291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9DBB1733-E0DC-42E4-894E-5C0D0261A8B7}"/>
              </a:ext>
            </a:extLst>
          </p:cNvPr>
          <p:cNvSpPr>
            <a:spLocks noGrp="1" noRot="1" noChangeAspect="1" noChangeArrowheads="1"/>
          </p:cNvSpPr>
          <p:nvPr>
            <p:ph type="sldImg" idx="4294967295"/>
          </p:nvPr>
        </p:nvSpPr>
        <p:spPr>
          <a:ln>
            <a:miter lim="800000"/>
          </a:ln>
        </p:spPr>
      </p:sp>
      <p:sp>
        <p:nvSpPr>
          <p:cNvPr id="40962" name="备注占位符 2">
            <a:extLst>
              <a:ext uri="{FF2B5EF4-FFF2-40B4-BE49-F238E27FC236}">
                <a16:creationId xmlns:a16="http://schemas.microsoft.com/office/drawing/2014/main" id="{5021514D-463A-4AC4-8420-A1C33C557ABE}"/>
              </a:ext>
            </a:extLst>
          </p:cNvPr>
          <p:cNvSpPr>
            <a:spLocks noGrp="1" noChangeArrowheads="1"/>
          </p:cNvSpPr>
          <p:nvPr>
            <p:ph type="body" idx="4294967295"/>
          </p:nvPr>
        </p:nvSpPr>
        <p:spPr/>
        <p:txBody>
          <a:bodyPr/>
          <a:lstStyle/>
          <a:p>
            <a:endParaRPr lang="zh-CN" altLang="en-US"/>
          </a:p>
        </p:txBody>
      </p:sp>
      <p:sp>
        <p:nvSpPr>
          <p:cNvPr id="40963" name="幻灯片编号占位符 3">
            <a:extLst>
              <a:ext uri="{FF2B5EF4-FFF2-40B4-BE49-F238E27FC236}">
                <a16:creationId xmlns:a16="http://schemas.microsoft.com/office/drawing/2014/main" id="{4422BF0E-272B-4011-A682-E164F05582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BDA477CC-438B-4CB8-8DDD-9D541704263B}" type="slidenum">
              <a:rPr lang="zh-CN" altLang="en-US">
                <a:latin typeface="Calibri" panose="020F0502020204030204" pitchFamily="34" charset="0"/>
                <a:ea typeface="宋体" panose="02010600030101010101" pitchFamily="2" charset="-122"/>
              </a:rPr>
              <a:pPr fontAlgn="base"/>
              <a:t>16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9775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17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2677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18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008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19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518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49446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90182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A138E6B0-8D32-44F2-BBE3-AB851C5932CE}"/>
              </a:ext>
            </a:extLst>
          </p:cNvPr>
          <p:cNvSpPr>
            <a:spLocks noGrp="1" noRot="1" noChangeAspect="1" noChangeArrowheads="1"/>
          </p:cNvSpPr>
          <p:nvPr>
            <p:ph type="sldImg" idx="4294967295"/>
          </p:nvPr>
        </p:nvSpPr>
        <p:spPr>
          <a:ln>
            <a:miter lim="800000"/>
          </a:ln>
        </p:spPr>
      </p:sp>
      <p:sp>
        <p:nvSpPr>
          <p:cNvPr id="47106" name="备注占位符 2">
            <a:extLst>
              <a:ext uri="{FF2B5EF4-FFF2-40B4-BE49-F238E27FC236}">
                <a16:creationId xmlns:a16="http://schemas.microsoft.com/office/drawing/2014/main" id="{68848B42-CBB8-42CA-9143-FDBB45A8C2CA}"/>
              </a:ext>
            </a:extLst>
          </p:cNvPr>
          <p:cNvSpPr>
            <a:spLocks noGrp="1" noChangeArrowheads="1"/>
          </p:cNvSpPr>
          <p:nvPr>
            <p:ph type="body" idx="4294967295"/>
          </p:nvPr>
        </p:nvSpPr>
        <p:spPr/>
        <p:txBody>
          <a:bodyPr/>
          <a:lstStyle/>
          <a:p>
            <a:endParaRPr lang="zh-CN" altLang="en-US"/>
          </a:p>
        </p:txBody>
      </p:sp>
      <p:sp>
        <p:nvSpPr>
          <p:cNvPr id="47107" name="幻灯片编号占位符 3">
            <a:extLst>
              <a:ext uri="{FF2B5EF4-FFF2-40B4-BE49-F238E27FC236}">
                <a16:creationId xmlns:a16="http://schemas.microsoft.com/office/drawing/2014/main" id="{94A1E77E-E90A-4E07-81E9-C7458EEF5D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9BEB9333-CFC8-4A40-A79F-C2CA4A6B29EA}" type="slidenum">
              <a:rPr lang="zh-CN" altLang="en-US">
                <a:latin typeface="Calibri" panose="020F0502020204030204" pitchFamily="34" charset="0"/>
                <a:ea typeface="宋体" panose="02010600030101010101" pitchFamily="2" charset="-122"/>
              </a:rPr>
              <a:pPr fontAlgn="base"/>
              <a:t>22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54544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A4D63719-925B-4FDB-ADD7-EB3EBB8C2A6F}"/>
              </a:ext>
            </a:extLst>
          </p:cNvPr>
          <p:cNvSpPr>
            <a:spLocks noGrp="1" noRot="1" noChangeAspect="1" noChangeArrowheads="1"/>
          </p:cNvSpPr>
          <p:nvPr>
            <p:ph type="sldImg" idx="4294967295"/>
          </p:nvPr>
        </p:nvSpPr>
        <p:spPr>
          <a:ln>
            <a:miter lim="800000"/>
          </a:ln>
        </p:spPr>
      </p:sp>
      <p:sp>
        <p:nvSpPr>
          <p:cNvPr id="17410" name="备注占位符 2">
            <a:extLst>
              <a:ext uri="{FF2B5EF4-FFF2-40B4-BE49-F238E27FC236}">
                <a16:creationId xmlns:a16="http://schemas.microsoft.com/office/drawing/2014/main" id="{41329358-7494-4D25-8A5B-FC6F08A13CBF}"/>
              </a:ext>
            </a:extLst>
          </p:cNvPr>
          <p:cNvSpPr>
            <a:spLocks noGrp="1" noChangeArrowheads="1"/>
          </p:cNvSpPr>
          <p:nvPr>
            <p:ph type="body" idx="4294967295"/>
          </p:nvPr>
        </p:nvSpPr>
        <p:spPr/>
        <p:txBody>
          <a:bodyPr/>
          <a:lstStyle/>
          <a:p>
            <a:endParaRPr lang="zh-CN" altLang="en-US" dirty="0"/>
          </a:p>
        </p:txBody>
      </p:sp>
      <p:sp>
        <p:nvSpPr>
          <p:cNvPr id="17411" name="幻灯片编号占位符 3">
            <a:extLst>
              <a:ext uri="{FF2B5EF4-FFF2-40B4-BE49-F238E27FC236}">
                <a16:creationId xmlns:a16="http://schemas.microsoft.com/office/drawing/2014/main" id="{4447C436-328A-472B-AEB5-5C526C55A4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238CD22A-DE39-4119-BA88-EC24C409A1CA}" type="slidenum">
              <a:rPr lang="zh-CN" altLang="en-US">
                <a:latin typeface="Calibri" panose="020F0502020204030204" pitchFamily="34" charset="0"/>
                <a:ea typeface="宋体" panose="02010600030101010101" pitchFamily="2" charset="-122"/>
              </a:rPr>
              <a:pPr fontAlgn="base"/>
              <a:t>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7266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59</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950751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60</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496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61</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670732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63</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938464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64</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92548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65</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01252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66</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30112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67</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25377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68</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748834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69</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46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543B1012-E619-4E36-84D4-9A23B794B7CA}"/>
              </a:ext>
            </a:extLst>
          </p:cNvPr>
          <p:cNvSpPr>
            <a:spLocks noGrp="1" noRot="1" noChangeAspect="1" noChangeArrowheads="1"/>
          </p:cNvSpPr>
          <p:nvPr>
            <p:ph type="sldImg" idx="4294967295"/>
          </p:nvPr>
        </p:nvSpPr>
        <p:spPr>
          <a:ln>
            <a:miter lim="800000"/>
          </a:ln>
        </p:spPr>
      </p:sp>
      <p:sp>
        <p:nvSpPr>
          <p:cNvPr id="21506" name="备注占位符 2">
            <a:extLst>
              <a:ext uri="{FF2B5EF4-FFF2-40B4-BE49-F238E27FC236}">
                <a16:creationId xmlns:a16="http://schemas.microsoft.com/office/drawing/2014/main" id="{5C175661-800C-498E-858D-260CC92233C5}"/>
              </a:ext>
            </a:extLst>
          </p:cNvPr>
          <p:cNvSpPr>
            <a:spLocks noGrp="1" noChangeArrowheads="1"/>
          </p:cNvSpPr>
          <p:nvPr>
            <p:ph type="body" idx="4294967295"/>
          </p:nvPr>
        </p:nvSpPr>
        <p:spPr/>
        <p:txBody>
          <a:bodyPr/>
          <a:lstStyle/>
          <a:p>
            <a:endParaRPr lang="zh-CN" altLang="en-US"/>
          </a:p>
        </p:txBody>
      </p:sp>
      <p:sp>
        <p:nvSpPr>
          <p:cNvPr id="21507" name="幻灯片编号占位符 3">
            <a:extLst>
              <a:ext uri="{FF2B5EF4-FFF2-40B4-BE49-F238E27FC236}">
                <a16:creationId xmlns:a16="http://schemas.microsoft.com/office/drawing/2014/main" id="{F4464E96-9811-4EB4-912A-E915A7FC71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1B59388-516C-4EF6-BC28-A46409F86293}" type="slidenum">
              <a:rPr lang="zh-CN" altLang="en-US">
                <a:latin typeface="Calibri" panose="020F0502020204030204" pitchFamily="34" charset="0"/>
                <a:ea typeface="宋体" panose="02010600030101010101" pitchFamily="2" charset="-122"/>
              </a:rPr>
              <a:pPr fontAlgn="base"/>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94302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滑点</a:t>
            </a:r>
            <a:r>
              <a:rPr lang="en-US" altLang="zh-CN" dirty="0"/>
              <a:t>(</a:t>
            </a:r>
            <a:r>
              <a:rPr lang="zh-CN" altLang="en-US" dirty="0"/>
              <a:t>偏离幅度</a:t>
            </a:r>
            <a:r>
              <a:rPr lang="en-US" altLang="zh-CN" dirty="0"/>
              <a:t>)</a:t>
            </a:r>
            <a:r>
              <a:rPr lang="zh-CN" altLang="en-US" dirty="0"/>
              <a:t>取决于</a:t>
            </a:r>
            <a:r>
              <a:rPr lang="en-US" altLang="zh-CN" dirty="0"/>
              <a:t>ΔX/ , </a:t>
            </a:r>
            <a:r>
              <a:rPr lang="zh-CN" altLang="en-US" dirty="0"/>
              <a:t>当资金池中足够大时，滑点越小，资金池固定时，一个区块时间内净交易量越小，滑点越小，一个区块时间内的净交易量又与两个因素相关，一个是区块确认速度，一个是市场价格波动率，因此 </a:t>
            </a:r>
            <a:r>
              <a:rPr lang="en-US" altLang="zh-CN" dirty="0" err="1"/>
              <a:t>Uniswap</a:t>
            </a:r>
            <a:r>
              <a:rPr lang="en-US" altLang="zh-CN" dirty="0"/>
              <a:t> </a:t>
            </a:r>
            <a:r>
              <a:rPr lang="zh-CN" altLang="en-US" dirty="0"/>
              <a:t>恒定乘积做市的滑点与下面三个因素高度相关：</a:t>
            </a:r>
          </a:p>
          <a:p>
            <a:r>
              <a:rPr lang="zh-CN" altLang="en-US" dirty="0"/>
              <a:t>资金池的大小</a:t>
            </a:r>
          </a:p>
          <a:p>
            <a:r>
              <a:rPr lang="zh-CN" altLang="en-US" dirty="0"/>
              <a:t>区块确认速度</a:t>
            </a:r>
          </a:p>
          <a:p>
            <a:r>
              <a:rPr lang="zh-CN" altLang="en-US" dirty="0"/>
              <a:t>市场波动率</a:t>
            </a:r>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70</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770495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71</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653651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72</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639756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73</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5680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CC4C5-113D-47A8-95C8-0C8CB15B13EB}" type="slidenum">
              <a:rPr lang="zh-CN" altLang="en-US" smtClean="0"/>
              <a:pPr/>
              <a:t>74</a:t>
            </a:fld>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73014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131317BD-8153-434B-9594-66733203B08A}"/>
              </a:ext>
            </a:extLst>
          </p:cNvPr>
          <p:cNvSpPr>
            <a:spLocks noGrp="1" noRot="1" noChangeAspect="1" noChangeArrowheads="1"/>
          </p:cNvSpPr>
          <p:nvPr>
            <p:ph type="sldImg" idx="4294967295"/>
          </p:nvPr>
        </p:nvSpPr>
        <p:spPr>
          <a:ln>
            <a:miter lim="800000"/>
          </a:ln>
        </p:spPr>
      </p:sp>
      <p:sp>
        <p:nvSpPr>
          <p:cNvPr id="23554" name="备注占位符 2">
            <a:extLst>
              <a:ext uri="{FF2B5EF4-FFF2-40B4-BE49-F238E27FC236}">
                <a16:creationId xmlns:a16="http://schemas.microsoft.com/office/drawing/2014/main" id="{9A98833F-6CFD-426C-8430-4E94C1FA6B87}"/>
              </a:ext>
            </a:extLst>
          </p:cNvPr>
          <p:cNvSpPr>
            <a:spLocks noGrp="1" noChangeArrowheads="1"/>
          </p:cNvSpPr>
          <p:nvPr>
            <p:ph type="body" idx="4294967295"/>
          </p:nvPr>
        </p:nvSpPr>
        <p:spPr/>
        <p:txBody>
          <a:bodyPr/>
          <a:lstStyle/>
          <a:p>
            <a:endParaRPr lang="zh-CN" altLang="en-US"/>
          </a:p>
        </p:txBody>
      </p:sp>
      <p:sp>
        <p:nvSpPr>
          <p:cNvPr id="23555" name="幻灯片编号占位符 3">
            <a:extLst>
              <a:ext uri="{FF2B5EF4-FFF2-40B4-BE49-F238E27FC236}">
                <a16:creationId xmlns:a16="http://schemas.microsoft.com/office/drawing/2014/main" id="{BC7A5838-39FA-4733-9CC7-220114A690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414A9D36-8088-40CE-AE0D-1810028AF44F}" type="slidenum">
              <a:rPr lang="zh-CN" altLang="en-US">
                <a:latin typeface="Calibri" panose="020F0502020204030204" pitchFamily="34" charset="0"/>
                <a:ea typeface="宋体" panose="02010600030101010101" pitchFamily="2" charset="-122"/>
              </a:rPr>
              <a:pPr fontAlgn="base"/>
              <a:t>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39564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F3A25F2D-4CD8-437B-872F-BEF9C1DF2923}"/>
              </a:ext>
            </a:extLst>
          </p:cNvPr>
          <p:cNvSpPr>
            <a:spLocks noGrp="1" noRot="1" noChangeAspect="1" noChangeArrowheads="1"/>
          </p:cNvSpPr>
          <p:nvPr>
            <p:ph type="sldImg" idx="4294967295"/>
          </p:nvPr>
        </p:nvSpPr>
        <p:spPr>
          <a:ln>
            <a:miter lim="800000"/>
          </a:ln>
        </p:spPr>
      </p:sp>
      <p:sp>
        <p:nvSpPr>
          <p:cNvPr id="25602" name="备注占位符 2">
            <a:extLst>
              <a:ext uri="{FF2B5EF4-FFF2-40B4-BE49-F238E27FC236}">
                <a16:creationId xmlns:a16="http://schemas.microsoft.com/office/drawing/2014/main" id="{99675158-D5AA-4243-BCCF-51F7C4421F53}"/>
              </a:ext>
            </a:extLst>
          </p:cNvPr>
          <p:cNvSpPr>
            <a:spLocks noGrp="1" noChangeArrowheads="1"/>
          </p:cNvSpPr>
          <p:nvPr>
            <p:ph type="body" idx="4294967295"/>
          </p:nvPr>
        </p:nvSpPr>
        <p:spPr/>
        <p:txBody>
          <a:bodyPr/>
          <a:lstStyle/>
          <a:p>
            <a:endParaRPr lang="zh-CN" altLang="en-US" dirty="0"/>
          </a:p>
        </p:txBody>
      </p:sp>
      <p:sp>
        <p:nvSpPr>
          <p:cNvPr id="25603" name="幻灯片编号占位符 3">
            <a:extLst>
              <a:ext uri="{FF2B5EF4-FFF2-40B4-BE49-F238E27FC236}">
                <a16:creationId xmlns:a16="http://schemas.microsoft.com/office/drawing/2014/main" id="{19D6E520-1D4F-4797-89A6-7E17ABE5B6E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FB921544-4699-491E-8687-B7ADC71F5D06}" type="slidenum">
              <a:rPr lang="zh-CN" altLang="en-US">
                <a:latin typeface="Calibri" panose="020F0502020204030204" pitchFamily="34" charset="0"/>
                <a:ea typeface="宋体" panose="02010600030101010101" pitchFamily="2" charset="-122"/>
              </a:rPr>
              <a:pPr fontAlgn="base"/>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6620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D9878130-A339-48B4-BD87-3533D9227624}"/>
              </a:ext>
            </a:extLst>
          </p:cNvPr>
          <p:cNvSpPr>
            <a:spLocks noGrp="1" noRot="1" noChangeAspect="1" noChangeArrowheads="1"/>
          </p:cNvSpPr>
          <p:nvPr>
            <p:ph type="sldImg" idx="4294967295"/>
          </p:nvPr>
        </p:nvSpPr>
        <p:spPr>
          <a:ln>
            <a:miter lim="800000"/>
          </a:ln>
        </p:spPr>
      </p:sp>
      <p:sp>
        <p:nvSpPr>
          <p:cNvPr id="27650" name="备注占位符 2">
            <a:extLst>
              <a:ext uri="{FF2B5EF4-FFF2-40B4-BE49-F238E27FC236}">
                <a16:creationId xmlns:a16="http://schemas.microsoft.com/office/drawing/2014/main" id="{F4A5AD11-4A0E-4459-B639-DBE6A8617B4D}"/>
              </a:ext>
            </a:extLst>
          </p:cNvPr>
          <p:cNvSpPr>
            <a:spLocks noGrp="1" noChangeArrowheads="1"/>
          </p:cNvSpPr>
          <p:nvPr>
            <p:ph type="body" idx="4294967295"/>
          </p:nvPr>
        </p:nvSpPr>
        <p:spPr/>
        <p:txBody>
          <a:bodyPr/>
          <a:lstStyle/>
          <a:p>
            <a:endParaRPr lang="zh-CN" altLang="en-US"/>
          </a:p>
        </p:txBody>
      </p:sp>
      <p:sp>
        <p:nvSpPr>
          <p:cNvPr id="27651" name="幻灯片编号占位符 3">
            <a:extLst>
              <a:ext uri="{FF2B5EF4-FFF2-40B4-BE49-F238E27FC236}">
                <a16:creationId xmlns:a16="http://schemas.microsoft.com/office/drawing/2014/main" id="{C6AB444D-2979-4DC6-B76A-F0D8A0B91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4E10DD7-220D-466F-A2A5-E7FD2D6C7BEC}" type="slidenum">
              <a:rPr lang="zh-CN" altLang="en-US">
                <a:latin typeface="Calibri" panose="020F0502020204030204" pitchFamily="34" charset="0"/>
                <a:ea typeface="宋体" panose="02010600030101010101" pitchFamily="2" charset="-122"/>
              </a:rPr>
              <a:pPr fontAlgn="base"/>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2205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D9878130-A339-48B4-BD87-3533D9227624}"/>
              </a:ext>
            </a:extLst>
          </p:cNvPr>
          <p:cNvSpPr>
            <a:spLocks noGrp="1" noRot="1" noChangeAspect="1" noChangeArrowheads="1"/>
          </p:cNvSpPr>
          <p:nvPr>
            <p:ph type="sldImg" idx="4294967295"/>
          </p:nvPr>
        </p:nvSpPr>
        <p:spPr>
          <a:ln>
            <a:miter lim="800000"/>
          </a:ln>
        </p:spPr>
      </p:sp>
      <p:sp>
        <p:nvSpPr>
          <p:cNvPr id="27650" name="备注占位符 2">
            <a:extLst>
              <a:ext uri="{FF2B5EF4-FFF2-40B4-BE49-F238E27FC236}">
                <a16:creationId xmlns:a16="http://schemas.microsoft.com/office/drawing/2014/main" id="{F4A5AD11-4A0E-4459-B639-DBE6A8617B4D}"/>
              </a:ext>
            </a:extLst>
          </p:cNvPr>
          <p:cNvSpPr>
            <a:spLocks noGrp="1" noChangeArrowheads="1"/>
          </p:cNvSpPr>
          <p:nvPr>
            <p:ph type="body" idx="4294967295"/>
          </p:nvPr>
        </p:nvSpPr>
        <p:spPr/>
        <p:txBody>
          <a:bodyPr/>
          <a:lstStyle/>
          <a:p>
            <a:endParaRPr lang="zh-CN" altLang="en-US"/>
          </a:p>
        </p:txBody>
      </p:sp>
      <p:sp>
        <p:nvSpPr>
          <p:cNvPr id="27651" name="幻灯片编号占位符 3">
            <a:extLst>
              <a:ext uri="{FF2B5EF4-FFF2-40B4-BE49-F238E27FC236}">
                <a16:creationId xmlns:a16="http://schemas.microsoft.com/office/drawing/2014/main" id="{C6AB444D-2979-4DC6-B76A-F0D8A0B91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4E10DD7-220D-466F-A2A5-E7FD2D6C7BEC}" type="slidenum">
              <a:rPr lang="zh-CN" altLang="en-US">
                <a:latin typeface="Calibri" panose="020F0502020204030204" pitchFamily="34" charset="0"/>
                <a:ea typeface="宋体" panose="02010600030101010101" pitchFamily="2" charset="-122"/>
              </a:rPr>
              <a:pPr fontAlgn="base"/>
              <a:t>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7666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D9878130-A339-48B4-BD87-3533D9227624}"/>
              </a:ext>
            </a:extLst>
          </p:cNvPr>
          <p:cNvSpPr>
            <a:spLocks noGrp="1" noRot="1" noChangeAspect="1" noChangeArrowheads="1"/>
          </p:cNvSpPr>
          <p:nvPr>
            <p:ph type="sldImg" idx="4294967295"/>
          </p:nvPr>
        </p:nvSpPr>
        <p:spPr>
          <a:ln>
            <a:miter lim="800000"/>
          </a:ln>
        </p:spPr>
      </p:sp>
      <p:sp>
        <p:nvSpPr>
          <p:cNvPr id="27650" name="备注占位符 2">
            <a:extLst>
              <a:ext uri="{FF2B5EF4-FFF2-40B4-BE49-F238E27FC236}">
                <a16:creationId xmlns:a16="http://schemas.microsoft.com/office/drawing/2014/main" id="{F4A5AD11-4A0E-4459-B639-DBE6A8617B4D}"/>
              </a:ext>
            </a:extLst>
          </p:cNvPr>
          <p:cNvSpPr>
            <a:spLocks noGrp="1" noChangeArrowheads="1"/>
          </p:cNvSpPr>
          <p:nvPr>
            <p:ph type="body" idx="4294967295"/>
          </p:nvPr>
        </p:nvSpPr>
        <p:spPr/>
        <p:txBody>
          <a:bodyPr/>
          <a:lstStyle/>
          <a:p>
            <a:endParaRPr lang="zh-CN" altLang="en-US"/>
          </a:p>
        </p:txBody>
      </p:sp>
      <p:sp>
        <p:nvSpPr>
          <p:cNvPr id="27651" name="幻灯片编号占位符 3">
            <a:extLst>
              <a:ext uri="{FF2B5EF4-FFF2-40B4-BE49-F238E27FC236}">
                <a16:creationId xmlns:a16="http://schemas.microsoft.com/office/drawing/2014/main" id="{C6AB444D-2979-4DC6-B76A-F0D8A0B917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14E10DD7-220D-466F-A2A5-E7FD2D6C7BEC}" type="slidenum">
              <a:rPr lang="zh-CN" altLang="en-US">
                <a:latin typeface="Calibri" panose="020F0502020204030204" pitchFamily="34" charset="0"/>
                <a:ea typeface="宋体" panose="02010600030101010101" pitchFamily="2" charset="-122"/>
              </a:rPr>
              <a:pPr fontAlgn="base"/>
              <a:t>10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39841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E8AA9ED9-41B6-47A7-9054-7BBDD5E96558}"/>
              </a:ext>
            </a:extLst>
          </p:cNvPr>
          <p:cNvSpPr>
            <a:spLocks noGrp="1" noRot="1" noChangeAspect="1" noChangeArrowheads="1"/>
          </p:cNvSpPr>
          <p:nvPr>
            <p:ph type="sldImg" idx="4294967295"/>
          </p:nvPr>
        </p:nvSpPr>
        <p:spPr>
          <a:ln>
            <a:miter lim="800000"/>
          </a:ln>
        </p:spPr>
      </p:sp>
      <p:sp>
        <p:nvSpPr>
          <p:cNvPr id="36866" name="备注占位符 2">
            <a:extLst>
              <a:ext uri="{FF2B5EF4-FFF2-40B4-BE49-F238E27FC236}">
                <a16:creationId xmlns:a16="http://schemas.microsoft.com/office/drawing/2014/main" id="{877D52FF-A7C9-4909-AE89-C8D07439C93F}"/>
              </a:ext>
            </a:extLst>
          </p:cNvPr>
          <p:cNvSpPr>
            <a:spLocks noGrp="1" noChangeArrowheads="1"/>
          </p:cNvSpPr>
          <p:nvPr>
            <p:ph type="body" idx="4294967295"/>
          </p:nvPr>
        </p:nvSpPr>
        <p:spPr/>
        <p:txBody>
          <a:bodyPr/>
          <a:lstStyle/>
          <a:p>
            <a:endParaRPr lang="zh-CN" altLang="en-US"/>
          </a:p>
        </p:txBody>
      </p:sp>
      <p:sp>
        <p:nvSpPr>
          <p:cNvPr id="36867" name="幻灯片编号占位符 3">
            <a:extLst>
              <a:ext uri="{FF2B5EF4-FFF2-40B4-BE49-F238E27FC236}">
                <a16:creationId xmlns:a16="http://schemas.microsoft.com/office/drawing/2014/main" id="{E02B00EC-5B04-4E58-BA9C-DA38C84E7A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fontAlgn="base"/>
            <a:fld id="{D252EB4A-116D-4553-BC8B-39F731A2D83B}" type="slidenum">
              <a:rPr lang="zh-CN" altLang="en-US">
                <a:latin typeface="Calibri" panose="020F0502020204030204" pitchFamily="34" charset="0"/>
                <a:ea typeface="宋体" panose="02010600030101010101" pitchFamily="2" charset="-122"/>
              </a:rPr>
              <a:pPr fontAlgn="base"/>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68452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B04EC8B0-5CBB-4C4B-8344-F260A1BDC19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09600" y="1085876"/>
            <a:ext cx="6908800" cy="980017"/>
          </a:xfrm>
        </p:spPr>
        <p:txBody>
          <a:bodyPr/>
          <a:lstStyle>
            <a:lvl1pPr algn="ctr">
              <a:defRPr sz="2370">
                <a:solidFill>
                  <a:srgbClr val="C00000"/>
                </a:solidFill>
              </a:defRPr>
            </a:lvl1pPr>
          </a:lstStyle>
          <a:p>
            <a:r>
              <a:rPr lang="zh-CN" altLang="en-US" noProof="1"/>
              <a:t>单击此处编辑母版标题样式</a:t>
            </a:r>
            <a:endParaRPr lang="zh-TW" altLang="en-US" noProof="1"/>
          </a:p>
        </p:txBody>
      </p:sp>
      <p:sp>
        <p:nvSpPr>
          <p:cNvPr id="3" name="副标题 2"/>
          <p:cNvSpPr>
            <a:spLocks noGrp="1"/>
          </p:cNvSpPr>
          <p:nvPr>
            <p:ph type="subTitle" idx="1"/>
          </p:nvPr>
        </p:nvSpPr>
        <p:spPr>
          <a:xfrm>
            <a:off x="1219200" y="2877039"/>
            <a:ext cx="5689600" cy="945141"/>
          </a:xfrm>
        </p:spPr>
        <p:txBody>
          <a:bodyPr/>
          <a:lstStyle>
            <a:lvl1pPr marL="0" indent="0" algn="ctr">
              <a:buNone/>
              <a:defRPr>
                <a:solidFill>
                  <a:srgbClr val="002060"/>
                </a:solidFill>
              </a:defRPr>
            </a:lvl1pPr>
            <a:lvl2pPr marL="271145" indent="0" algn="ctr">
              <a:buNone/>
              <a:defRPr>
                <a:solidFill>
                  <a:schemeClr val="tx1">
                    <a:tint val="75000"/>
                  </a:schemeClr>
                </a:solidFill>
              </a:defRPr>
            </a:lvl2pPr>
            <a:lvl3pPr marL="541655" indent="0" algn="ctr">
              <a:buNone/>
              <a:defRPr>
                <a:solidFill>
                  <a:schemeClr val="tx1">
                    <a:tint val="75000"/>
                  </a:schemeClr>
                </a:solidFill>
              </a:defRPr>
            </a:lvl3pPr>
            <a:lvl4pPr marL="812800" indent="0" algn="ctr">
              <a:buNone/>
              <a:defRPr>
                <a:solidFill>
                  <a:schemeClr val="tx1">
                    <a:tint val="75000"/>
                  </a:schemeClr>
                </a:solidFill>
              </a:defRPr>
            </a:lvl4pPr>
            <a:lvl5pPr marL="1083945" indent="0" algn="ctr">
              <a:buNone/>
              <a:defRPr>
                <a:solidFill>
                  <a:schemeClr val="tx1">
                    <a:tint val="75000"/>
                  </a:schemeClr>
                </a:solidFill>
              </a:defRPr>
            </a:lvl5pPr>
            <a:lvl6pPr marL="1355090" indent="0" algn="ctr">
              <a:buNone/>
              <a:defRPr>
                <a:solidFill>
                  <a:schemeClr val="tx1">
                    <a:tint val="75000"/>
                  </a:schemeClr>
                </a:solidFill>
              </a:defRPr>
            </a:lvl6pPr>
            <a:lvl7pPr marL="1625600" indent="0" algn="ctr">
              <a:buNone/>
              <a:defRPr>
                <a:solidFill>
                  <a:schemeClr val="tx1">
                    <a:tint val="75000"/>
                  </a:schemeClr>
                </a:solidFill>
              </a:defRPr>
            </a:lvl7pPr>
            <a:lvl8pPr marL="1896745" indent="0" algn="ctr">
              <a:buNone/>
              <a:defRPr>
                <a:solidFill>
                  <a:schemeClr val="tx1">
                    <a:tint val="75000"/>
                  </a:schemeClr>
                </a:solidFill>
              </a:defRPr>
            </a:lvl8pPr>
            <a:lvl9pPr marL="2167890" indent="0" algn="ctr">
              <a:buNone/>
              <a:defRPr>
                <a:solidFill>
                  <a:schemeClr val="tx1">
                    <a:tint val="75000"/>
                  </a:schemeClr>
                </a:solidFill>
              </a:defRPr>
            </a:lvl9pPr>
          </a:lstStyle>
          <a:p>
            <a:r>
              <a:rPr lang="zh-CN" altLang="en-US" noProof="1"/>
              <a:t>单击此处编辑母版副标题样式</a:t>
            </a:r>
            <a:endParaRPr lang="zh-TW" altLang="en-US" noProof="1"/>
          </a:p>
        </p:txBody>
      </p:sp>
      <p:sp>
        <p:nvSpPr>
          <p:cNvPr id="5" name="日期占位符 3">
            <a:extLst>
              <a:ext uri="{FF2B5EF4-FFF2-40B4-BE49-F238E27FC236}">
                <a16:creationId xmlns:a16="http://schemas.microsoft.com/office/drawing/2014/main" id="{F2C0DCE5-3EED-4752-90EE-16B3F5EA451B}"/>
              </a:ext>
            </a:extLst>
          </p:cNvPr>
          <p:cNvSpPr>
            <a:spLocks noGrp="1"/>
          </p:cNvSpPr>
          <p:nvPr>
            <p:ph type="dt" sz="half" idx="10"/>
          </p:nvPr>
        </p:nvSpPr>
        <p:spPr/>
        <p:txBody>
          <a:bodyPr/>
          <a:lstStyle>
            <a:lvl1pPr>
              <a:defRPr smtClean="0"/>
            </a:lvl1pPr>
          </a:lstStyle>
          <a:p>
            <a:fld id="{275CF5A2-F042-43FD-B156-DCC8AE85EECF}" type="datetime1">
              <a:rPr lang="zh-CN" altLang="en-US"/>
              <a:pPr/>
              <a:t>2020/12/25</a:t>
            </a:fld>
            <a:endParaRPr lang="zh-CN" altLang="en-US"/>
          </a:p>
        </p:txBody>
      </p:sp>
      <p:sp>
        <p:nvSpPr>
          <p:cNvPr id="6" name="页脚占位符 4">
            <a:extLst>
              <a:ext uri="{FF2B5EF4-FFF2-40B4-BE49-F238E27FC236}">
                <a16:creationId xmlns:a16="http://schemas.microsoft.com/office/drawing/2014/main" id="{4F3F895F-AE96-48C0-8F2E-CF163F5344CB}"/>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E627BD40-FFB7-4B6D-AA93-0400FB496495}"/>
              </a:ext>
            </a:extLst>
          </p:cNvPr>
          <p:cNvSpPr>
            <a:spLocks noGrp="1"/>
          </p:cNvSpPr>
          <p:nvPr>
            <p:ph type="sldNum" sz="quarter" idx="12"/>
          </p:nvPr>
        </p:nvSpPr>
        <p:spPr/>
        <p:txBody>
          <a:bodyPr/>
          <a:lstStyle>
            <a:lvl1pPr algn="r">
              <a:defRPr smtClean="0"/>
            </a:lvl1pPr>
          </a:lstStyle>
          <a:p>
            <a:fld id="{11CC23F7-074E-4939-A537-1B6E89BFB1C0}" type="slidenum">
              <a:rPr lang="zh-CN" altLang="en-US"/>
              <a:pPr/>
              <a:t>‹#›</a:t>
            </a:fld>
            <a:endParaRPr lang="zh-CN" altLang="en-US" dirty="0"/>
          </a:p>
        </p:txBody>
      </p:sp>
    </p:spTree>
    <p:extLst>
      <p:ext uri="{BB962C8B-B14F-4D97-AF65-F5344CB8AC3E}">
        <p14:creationId xmlns:p14="http://schemas.microsoft.com/office/powerpoint/2010/main" val="2956544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6AF3F098-A3AF-4564-9AC7-B85588C21A0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表格占位符 2"/>
          <p:cNvSpPr>
            <a:spLocks noGrp="1"/>
          </p:cNvSpPr>
          <p:nvPr>
            <p:ph type="tbl" idx="1" hasCustomPrompt="1"/>
          </p:nvPr>
        </p:nvSpPr>
        <p:spPr>
          <a:xfrm>
            <a:off x="416278" y="797992"/>
            <a:ext cx="7315200" cy="3271309"/>
          </a:xfrm>
        </p:spPr>
        <p:txBody>
          <a:bodyPr rtlCol="0">
            <a:noAutofit/>
          </a:bodyPr>
          <a:lstStyle/>
          <a:p>
            <a:pPr lvl="0"/>
            <a:r>
              <a:rPr lang="zh-CN" altLang="en-US" noProof="0"/>
              <a:t>单击图标添加表格</a:t>
            </a:r>
          </a:p>
        </p:txBody>
      </p:sp>
      <p:sp>
        <p:nvSpPr>
          <p:cNvPr id="8" name="标题 7"/>
          <p:cNvSpPr>
            <a:spLocks noGrp="1"/>
          </p:cNvSpPr>
          <p:nvPr>
            <p:ph type="title"/>
          </p:nvPr>
        </p:nvSpPr>
        <p:spPr/>
        <p:txBody>
          <a:bodyPr/>
          <a:lstStyle/>
          <a:p>
            <a:r>
              <a:rPr lang="zh-CN" altLang="en-US" noProof="1"/>
              <a:t>单击此处编辑母版标题样式</a:t>
            </a:r>
          </a:p>
        </p:txBody>
      </p:sp>
      <p:sp>
        <p:nvSpPr>
          <p:cNvPr id="5" name="Rectangle 4">
            <a:extLst>
              <a:ext uri="{FF2B5EF4-FFF2-40B4-BE49-F238E27FC236}">
                <a16:creationId xmlns:a16="http://schemas.microsoft.com/office/drawing/2014/main" id="{873AF35A-7078-4D5D-BB7E-DA1915EB1930}"/>
              </a:ext>
            </a:extLst>
          </p:cNvPr>
          <p:cNvSpPr>
            <a:spLocks noGrp="1" noChangeArrowheads="1"/>
          </p:cNvSpPr>
          <p:nvPr>
            <p:ph type="dt" sz="half" idx="10"/>
          </p:nvPr>
        </p:nvSpPr>
        <p:spPr/>
        <p:txBody>
          <a:bodyPr/>
          <a:lstStyle>
            <a:lvl1pPr>
              <a:defRPr smtClean="0"/>
            </a:lvl1pPr>
          </a:lstStyle>
          <a:p>
            <a:fld id="{E61FBA08-91CC-4FB4-84BB-51B9B5DE7325}" type="datetime1">
              <a:rPr lang="zh-CN" altLang="en-US"/>
              <a:pPr/>
              <a:t>2020/12/25</a:t>
            </a:fld>
            <a:endParaRPr lang="zh-CN" altLang="en-US"/>
          </a:p>
        </p:txBody>
      </p:sp>
      <p:sp>
        <p:nvSpPr>
          <p:cNvPr id="6" name="Rectangle 5">
            <a:extLst>
              <a:ext uri="{FF2B5EF4-FFF2-40B4-BE49-F238E27FC236}">
                <a16:creationId xmlns:a16="http://schemas.microsoft.com/office/drawing/2014/main" id="{5822B82C-A697-4FEC-9BDD-EDDED3C32C5D}"/>
              </a:ext>
            </a:extLst>
          </p:cNvPr>
          <p:cNvSpPr>
            <a:spLocks noGrp="1" noChangeArrowheads="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F6860C37-8069-4886-8D97-D72390CE9C6D}"/>
              </a:ext>
            </a:extLst>
          </p:cNvPr>
          <p:cNvSpPr>
            <a:spLocks noGrp="1"/>
          </p:cNvSpPr>
          <p:nvPr>
            <p:ph type="sldNum" sz="quarter" idx="12"/>
          </p:nvPr>
        </p:nvSpPr>
        <p:spPr>
          <a:xfrm>
            <a:off x="6072188" y="4430713"/>
            <a:ext cx="1897062" cy="133350"/>
          </a:xfrm>
        </p:spPr>
        <p:txBody>
          <a:bodyPr/>
          <a:lstStyle>
            <a:lvl1pPr>
              <a:defRPr smtClean="0"/>
            </a:lvl1pPr>
          </a:lstStyle>
          <a:p>
            <a:fld id="{E809B124-0177-47BB-8ECD-2B8F2661BC2D}" type="slidenum">
              <a:rPr lang="zh-CN" altLang="en-US"/>
              <a:pPr/>
              <a:t>‹#›</a:t>
            </a:fld>
            <a:endParaRPr lang="zh-CN" altLang="en-US"/>
          </a:p>
        </p:txBody>
      </p:sp>
    </p:spTree>
    <p:extLst>
      <p:ext uri="{BB962C8B-B14F-4D97-AF65-F5344CB8AC3E}">
        <p14:creationId xmlns:p14="http://schemas.microsoft.com/office/powerpoint/2010/main" val="3105324056"/>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C4D0E8F5-8B28-458F-A992-C7095BBE24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3" name="内容占位符 2"/>
          <p:cNvSpPr>
            <a:spLocks noGrp="1"/>
          </p:cNvSpPr>
          <p:nvPr>
            <p:ph idx="1"/>
          </p:nvPr>
        </p:nvSpPr>
        <p:spPr/>
        <p:txBody>
          <a:bodyPr/>
          <a:lstStyle>
            <a:lvl1pPr marL="158750" indent="-158750">
              <a:defRPr lang="zh-CN" altLang="en-US" sz="1420" b="0" kern="1200" baseline="0" dirty="0" smtClean="0">
                <a:solidFill>
                  <a:srgbClr val="002060"/>
                </a:solidFill>
                <a:latin typeface="+mn-lt"/>
                <a:ea typeface="+mn-ea"/>
                <a:cs typeface="+mn-cs"/>
              </a:defRPr>
            </a:lvl1pPr>
            <a:lvl2pPr marL="415925" indent="-203200">
              <a:defRPr lang="zh-CN" altLang="en-US" sz="1185" b="0" kern="1200" baseline="0" dirty="0" smtClean="0">
                <a:solidFill>
                  <a:srgbClr val="002060"/>
                </a:solidFill>
                <a:latin typeface="+mn-lt"/>
                <a:ea typeface="+mn-ea"/>
                <a:cs typeface="+mn-cs"/>
              </a:defRPr>
            </a:lvl2pPr>
            <a:lvl3pPr marL="561975" indent="-169545">
              <a:defRPr lang="zh-CN" altLang="en-US" b="0" kern="1200" baseline="0" dirty="0" smtClean="0">
                <a:solidFill>
                  <a:srgbClr val="002060"/>
                </a:solidFill>
                <a:latin typeface="+mn-lt"/>
                <a:ea typeface="+mn-ea"/>
                <a:cs typeface="+mn-cs"/>
              </a:defRPr>
            </a:lvl3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5" name="日期占位符 3">
            <a:extLst>
              <a:ext uri="{FF2B5EF4-FFF2-40B4-BE49-F238E27FC236}">
                <a16:creationId xmlns:a16="http://schemas.microsoft.com/office/drawing/2014/main" id="{C05E0AAC-CB3B-4E2A-A58B-E32C24317CB5}"/>
              </a:ext>
            </a:extLst>
          </p:cNvPr>
          <p:cNvSpPr>
            <a:spLocks noGrp="1"/>
          </p:cNvSpPr>
          <p:nvPr>
            <p:ph type="dt" sz="half" idx="10"/>
          </p:nvPr>
        </p:nvSpPr>
        <p:spPr/>
        <p:txBody>
          <a:bodyPr/>
          <a:lstStyle>
            <a:lvl1pPr>
              <a:defRPr smtClean="0"/>
            </a:lvl1pPr>
          </a:lstStyle>
          <a:p>
            <a:fld id="{2DF32C2A-48CD-43D4-8F44-86643E149E68}" type="datetime1">
              <a:rPr lang="zh-CN" altLang="en-US"/>
              <a:pPr/>
              <a:t>2020/12/25</a:t>
            </a:fld>
            <a:endParaRPr lang="zh-CN" altLang="en-US"/>
          </a:p>
        </p:txBody>
      </p:sp>
      <p:sp>
        <p:nvSpPr>
          <p:cNvPr id="6" name="页脚占位符 4">
            <a:extLst>
              <a:ext uri="{FF2B5EF4-FFF2-40B4-BE49-F238E27FC236}">
                <a16:creationId xmlns:a16="http://schemas.microsoft.com/office/drawing/2014/main" id="{F661B7C5-D85C-47B2-891A-3D3F77691887}"/>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0FDE84C6-EE0C-442D-9FC4-97BBE0EF855B}"/>
              </a:ext>
            </a:extLst>
          </p:cNvPr>
          <p:cNvSpPr>
            <a:spLocks noGrp="1"/>
          </p:cNvSpPr>
          <p:nvPr>
            <p:ph type="sldNum" sz="quarter" idx="12"/>
          </p:nvPr>
        </p:nvSpPr>
        <p:spPr>
          <a:xfrm>
            <a:off x="6164263" y="4422775"/>
            <a:ext cx="1897062" cy="133350"/>
          </a:xfrm>
        </p:spPr>
        <p:txBody>
          <a:bodyPr/>
          <a:lstStyle>
            <a:lvl1pPr>
              <a:defRPr smtClean="0"/>
            </a:lvl1pPr>
          </a:lstStyle>
          <a:p>
            <a:fld id="{540A992F-5DCC-4158-8F65-2931565470F3}" type="slidenum">
              <a:rPr lang="zh-CN" altLang="en-US"/>
              <a:pPr/>
              <a:t>‹#›</a:t>
            </a:fld>
            <a:r>
              <a:rPr lang="en-US" altLang="zh-CN" dirty="0"/>
              <a:t>/34</a:t>
            </a:r>
            <a:endParaRPr lang="zh-CN" altLang="en-US" dirty="0"/>
          </a:p>
        </p:txBody>
      </p:sp>
    </p:spTree>
    <p:extLst>
      <p:ext uri="{BB962C8B-B14F-4D97-AF65-F5344CB8AC3E}">
        <p14:creationId xmlns:p14="http://schemas.microsoft.com/office/powerpoint/2010/main" val="131646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41A836E0-9E07-4C1A-A90A-97EA9AF0B27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占位符 2"/>
          <p:cNvSpPr>
            <a:spLocks noGrp="1"/>
          </p:cNvSpPr>
          <p:nvPr>
            <p:ph type="body" idx="1"/>
          </p:nvPr>
        </p:nvSpPr>
        <p:spPr>
          <a:xfrm>
            <a:off x="642056" y="1529553"/>
            <a:ext cx="6908800" cy="1000125"/>
          </a:xfrm>
        </p:spPr>
        <p:txBody>
          <a:bodyPr anchor="ctr"/>
          <a:lstStyle>
            <a:lvl1pPr marL="0" indent="0" algn="ctr">
              <a:buNone/>
              <a:defRPr sz="2135">
                <a:solidFill>
                  <a:srgbClr val="C00000"/>
                </a:solidFill>
              </a:defRPr>
            </a:lvl1pPr>
            <a:lvl2pPr marL="271145" indent="0">
              <a:buNone/>
              <a:defRPr sz="1065">
                <a:solidFill>
                  <a:schemeClr val="tx1">
                    <a:tint val="75000"/>
                  </a:schemeClr>
                </a:solidFill>
              </a:defRPr>
            </a:lvl2pPr>
            <a:lvl3pPr marL="541655" indent="0">
              <a:buNone/>
              <a:defRPr sz="950">
                <a:solidFill>
                  <a:schemeClr val="tx1">
                    <a:tint val="75000"/>
                  </a:schemeClr>
                </a:solidFill>
              </a:defRPr>
            </a:lvl3pPr>
            <a:lvl4pPr marL="812800" indent="0">
              <a:buNone/>
              <a:defRPr sz="830">
                <a:solidFill>
                  <a:schemeClr val="tx1">
                    <a:tint val="75000"/>
                  </a:schemeClr>
                </a:solidFill>
              </a:defRPr>
            </a:lvl4pPr>
            <a:lvl5pPr marL="1083945" indent="0">
              <a:buNone/>
              <a:defRPr sz="830">
                <a:solidFill>
                  <a:schemeClr val="tx1">
                    <a:tint val="75000"/>
                  </a:schemeClr>
                </a:solidFill>
              </a:defRPr>
            </a:lvl5pPr>
            <a:lvl6pPr marL="1355090" indent="0">
              <a:buNone/>
              <a:defRPr sz="830">
                <a:solidFill>
                  <a:schemeClr val="tx1">
                    <a:tint val="75000"/>
                  </a:schemeClr>
                </a:solidFill>
              </a:defRPr>
            </a:lvl6pPr>
            <a:lvl7pPr marL="1625600" indent="0">
              <a:buNone/>
              <a:defRPr sz="830">
                <a:solidFill>
                  <a:schemeClr val="tx1">
                    <a:tint val="75000"/>
                  </a:schemeClr>
                </a:solidFill>
              </a:defRPr>
            </a:lvl7pPr>
            <a:lvl8pPr marL="1896745" indent="0">
              <a:buNone/>
              <a:defRPr sz="830">
                <a:solidFill>
                  <a:schemeClr val="tx1">
                    <a:tint val="75000"/>
                  </a:schemeClr>
                </a:solidFill>
              </a:defRPr>
            </a:lvl8pPr>
            <a:lvl9pPr marL="2167890" indent="0">
              <a:buNone/>
              <a:defRPr sz="830">
                <a:solidFill>
                  <a:schemeClr val="tx1">
                    <a:tint val="75000"/>
                  </a:schemeClr>
                </a:solidFill>
              </a:defRPr>
            </a:lvl9pPr>
          </a:lstStyle>
          <a:p>
            <a:pPr lvl="0"/>
            <a:r>
              <a:rPr lang="zh-CN" altLang="en-US" noProof="1"/>
              <a:t>单击此处编辑母版文本样式</a:t>
            </a:r>
          </a:p>
        </p:txBody>
      </p:sp>
      <p:sp>
        <p:nvSpPr>
          <p:cNvPr id="7" name="标题 6"/>
          <p:cNvSpPr>
            <a:spLocks noGrp="1"/>
          </p:cNvSpPr>
          <p:nvPr>
            <p:ph type="title"/>
          </p:nvPr>
        </p:nvSpPr>
        <p:spPr/>
        <p:txBody>
          <a:bodyPr/>
          <a:lstStyle/>
          <a:p>
            <a:r>
              <a:rPr lang="zh-CN" altLang="en-US" noProof="1"/>
              <a:t>单击此处编辑母版标题样式</a:t>
            </a:r>
          </a:p>
        </p:txBody>
      </p:sp>
      <p:sp>
        <p:nvSpPr>
          <p:cNvPr id="5" name="日期占位符 3">
            <a:extLst>
              <a:ext uri="{FF2B5EF4-FFF2-40B4-BE49-F238E27FC236}">
                <a16:creationId xmlns:a16="http://schemas.microsoft.com/office/drawing/2014/main" id="{A52F111A-1FF7-4423-90A3-E2CE9901576E}"/>
              </a:ext>
            </a:extLst>
          </p:cNvPr>
          <p:cNvSpPr>
            <a:spLocks noGrp="1"/>
          </p:cNvSpPr>
          <p:nvPr>
            <p:ph type="dt" sz="half" idx="10"/>
          </p:nvPr>
        </p:nvSpPr>
        <p:spPr/>
        <p:txBody>
          <a:bodyPr/>
          <a:lstStyle>
            <a:lvl1pPr>
              <a:defRPr smtClean="0"/>
            </a:lvl1pPr>
          </a:lstStyle>
          <a:p>
            <a:fld id="{6C799146-1CDB-4B1E-AC97-9B39605BB7D5}" type="datetime1">
              <a:rPr lang="zh-CN" altLang="en-US"/>
              <a:pPr/>
              <a:t>2020/12/25</a:t>
            </a:fld>
            <a:endParaRPr lang="zh-CN" altLang="en-US"/>
          </a:p>
        </p:txBody>
      </p:sp>
      <p:sp>
        <p:nvSpPr>
          <p:cNvPr id="6" name="页脚占位符 4">
            <a:extLst>
              <a:ext uri="{FF2B5EF4-FFF2-40B4-BE49-F238E27FC236}">
                <a16:creationId xmlns:a16="http://schemas.microsoft.com/office/drawing/2014/main" id="{B042392D-97C8-4660-B8FB-6362EBCF2F33}"/>
              </a:ext>
            </a:extLst>
          </p:cNvPr>
          <p:cNvSpPr>
            <a:spLocks noGrp="1"/>
          </p:cNvSpPr>
          <p:nvPr>
            <p:ph type="ftr" sz="quarter" idx="11"/>
          </p:nvPr>
        </p:nvSpPr>
        <p:spPr/>
        <p:txBody>
          <a:bodyPr/>
          <a:lstStyle>
            <a:lvl1pPr>
              <a:defRPr/>
            </a:lvl1pPr>
          </a:lstStyle>
          <a:p>
            <a:endParaRPr lang="zh-CN" altLang="en-US"/>
          </a:p>
        </p:txBody>
      </p:sp>
      <p:sp>
        <p:nvSpPr>
          <p:cNvPr id="8" name="灯片编号占位符 5">
            <a:extLst>
              <a:ext uri="{FF2B5EF4-FFF2-40B4-BE49-F238E27FC236}">
                <a16:creationId xmlns:a16="http://schemas.microsoft.com/office/drawing/2014/main" id="{27182AD4-25A5-43F7-8085-F4B392BAA9D7}"/>
              </a:ext>
            </a:extLst>
          </p:cNvPr>
          <p:cNvSpPr>
            <a:spLocks noGrp="1"/>
          </p:cNvSpPr>
          <p:nvPr>
            <p:ph type="sldNum" sz="quarter" idx="12"/>
          </p:nvPr>
        </p:nvSpPr>
        <p:spPr>
          <a:xfrm>
            <a:off x="6164263" y="4427538"/>
            <a:ext cx="1897062" cy="133350"/>
          </a:xfrm>
        </p:spPr>
        <p:txBody>
          <a:bodyPr/>
          <a:lstStyle>
            <a:lvl1pPr>
              <a:defRPr smtClean="0"/>
            </a:lvl1pPr>
          </a:lstStyle>
          <a:p>
            <a:fld id="{CDB34413-C6D9-4FCE-8A72-A5832E45A485}" type="slidenum">
              <a:rPr lang="zh-CN" altLang="en-US"/>
              <a:pPr/>
              <a:t>‹#›</a:t>
            </a:fld>
            <a:endParaRPr lang="zh-CN" altLang="en-US"/>
          </a:p>
        </p:txBody>
      </p:sp>
    </p:spTree>
    <p:extLst>
      <p:ext uri="{BB962C8B-B14F-4D97-AF65-F5344CB8AC3E}">
        <p14:creationId xmlns:p14="http://schemas.microsoft.com/office/powerpoint/2010/main" val="720884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Picture 4" descr="浙江大学">
            <a:extLst>
              <a:ext uri="{FF2B5EF4-FFF2-40B4-BE49-F238E27FC236}">
                <a16:creationId xmlns:a16="http://schemas.microsoft.com/office/drawing/2014/main" id="{480BCBD7-0BAE-4B62-B024-A17324BEE76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3" name="内容占位符 2"/>
          <p:cNvSpPr>
            <a:spLocks noGrp="1"/>
          </p:cNvSpPr>
          <p:nvPr>
            <p:ph sz="half" idx="1"/>
          </p:nvPr>
        </p:nvSpPr>
        <p:spPr>
          <a:xfrm>
            <a:off x="406403" y="1066809"/>
            <a:ext cx="3589867" cy="3017309"/>
          </a:xfrm>
        </p:spPr>
        <p:txBody>
          <a:bodyPr/>
          <a:lstStyle>
            <a:lvl1pPr>
              <a:defRPr sz="1660"/>
            </a:lvl1pPr>
            <a:lvl2pPr>
              <a:defRPr sz="1420"/>
            </a:lvl2pPr>
            <a:lvl3pPr>
              <a:defRPr sz="1185"/>
            </a:lvl3pPr>
            <a:lvl4pPr>
              <a:defRPr sz="1065"/>
            </a:lvl4pPr>
            <a:lvl5pPr>
              <a:defRPr sz="1065"/>
            </a:lvl5pPr>
            <a:lvl6pPr>
              <a:defRPr sz="1065"/>
            </a:lvl6pPr>
            <a:lvl7pPr>
              <a:defRPr sz="1065"/>
            </a:lvl7pPr>
            <a:lvl8pPr>
              <a:defRPr sz="1065"/>
            </a:lvl8pPr>
            <a:lvl9pPr>
              <a:defRPr sz="106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4" name="内容占位符 3"/>
          <p:cNvSpPr>
            <a:spLocks noGrp="1"/>
          </p:cNvSpPr>
          <p:nvPr>
            <p:ph sz="half" idx="2"/>
          </p:nvPr>
        </p:nvSpPr>
        <p:spPr>
          <a:xfrm>
            <a:off x="4131733" y="1066809"/>
            <a:ext cx="3589867" cy="3017309"/>
          </a:xfrm>
        </p:spPr>
        <p:txBody>
          <a:bodyPr/>
          <a:lstStyle>
            <a:lvl1pPr>
              <a:defRPr sz="1660"/>
            </a:lvl1pPr>
            <a:lvl2pPr>
              <a:defRPr sz="1420"/>
            </a:lvl2pPr>
            <a:lvl3pPr>
              <a:defRPr sz="1185"/>
            </a:lvl3pPr>
            <a:lvl4pPr>
              <a:defRPr sz="1065"/>
            </a:lvl4pPr>
            <a:lvl5pPr>
              <a:defRPr sz="1065"/>
            </a:lvl5pPr>
            <a:lvl6pPr>
              <a:defRPr sz="1065"/>
            </a:lvl6pPr>
            <a:lvl7pPr>
              <a:defRPr sz="1065"/>
            </a:lvl7pPr>
            <a:lvl8pPr>
              <a:defRPr sz="1065"/>
            </a:lvl8pPr>
            <a:lvl9pPr>
              <a:defRPr sz="1065"/>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6" name="日期占位符 3">
            <a:extLst>
              <a:ext uri="{FF2B5EF4-FFF2-40B4-BE49-F238E27FC236}">
                <a16:creationId xmlns:a16="http://schemas.microsoft.com/office/drawing/2014/main" id="{DA3BD889-6C11-414A-9E5F-D5073D2C75D2}"/>
              </a:ext>
            </a:extLst>
          </p:cNvPr>
          <p:cNvSpPr>
            <a:spLocks noGrp="1"/>
          </p:cNvSpPr>
          <p:nvPr>
            <p:ph type="dt" sz="half" idx="10"/>
          </p:nvPr>
        </p:nvSpPr>
        <p:spPr/>
        <p:txBody>
          <a:bodyPr/>
          <a:lstStyle>
            <a:lvl1pPr>
              <a:defRPr smtClean="0"/>
            </a:lvl1pPr>
          </a:lstStyle>
          <a:p>
            <a:fld id="{8C5264EA-829C-4D8A-B94F-EDBA143BFB79}" type="datetime1">
              <a:rPr lang="zh-CN" altLang="en-US"/>
              <a:pPr/>
              <a:t>2020/12/25</a:t>
            </a:fld>
            <a:endParaRPr lang="zh-CN" altLang="en-US"/>
          </a:p>
        </p:txBody>
      </p:sp>
      <p:sp>
        <p:nvSpPr>
          <p:cNvPr id="7" name="页脚占位符 4">
            <a:extLst>
              <a:ext uri="{FF2B5EF4-FFF2-40B4-BE49-F238E27FC236}">
                <a16:creationId xmlns:a16="http://schemas.microsoft.com/office/drawing/2014/main" id="{27A56C61-228B-4CC2-98E4-5AA55F5D7863}"/>
              </a:ext>
            </a:extLst>
          </p:cNvPr>
          <p:cNvSpPr>
            <a:spLocks noGrp="1"/>
          </p:cNvSpPr>
          <p:nvPr>
            <p:ph type="ftr" sz="quarter" idx="11"/>
          </p:nvPr>
        </p:nvSpPr>
        <p:spPr/>
        <p:txBody>
          <a:bodyPr/>
          <a:lstStyle>
            <a:lvl1pPr>
              <a:defRPr/>
            </a:lvl1pPr>
          </a:lstStyle>
          <a:p>
            <a:endParaRPr lang="zh-CN" altLang="en-US"/>
          </a:p>
        </p:txBody>
      </p:sp>
      <p:sp>
        <p:nvSpPr>
          <p:cNvPr id="8" name="灯片编号占位符 5">
            <a:extLst>
              <a:ext uri="{FF2B5EF4-FFF2-40B4-BE49-F238E27FC236}">
                <a16:creationId xmlns:a16="http://schemas.microsoft.com/office/drawing/2014/main" id="{3E5E4ABC-FB1A-4109-9318-453FECA0EF14}"/>
              </a:ext>
            </a:extLst>
          </p:cNvPr>
          <p:cNvSpPr>
            <a:spLocks noGrp="1"/>
          </p:cNvSpPr>
          <p:nvPr>
            <p:ph type="sldNum" sz="quarter" idx="12"/>
          </p:nvPr>
        </p:nvSpPr>
        <p:spPr>
          <a:xfrm>
            <a:off x="6164263" y="4422775"/>
            <a:ext cx="1897062" cy="133350"/>
          </a:xfrm>
        </p:spPr>
        <p:txBody>
          <a:bodyPr/>
          <a:lstStyle>
            <a:lvl1pPr>
              <a:defRPr smtClean="0"/>
            </a:lvl1pPr>
          </a:lstStyle>
          <a:p>
            <a:fld id="{99043689-6034-494E-8053-19AFAF741603}" type="slidenum">
              <a:rPr lang="zh-CN" altLang="en-US"/>
              <a:pPr/>
              <a:t>‹#›</a:t>
            </a:fld>
            <a:endParaRPr lang="zh-CN" altLang="en-US"/>
          </a:p>
        </p:txBody>
      </p:sp>
    </p:spTree>
    <p:extLst>
      <p:ext uri="{BB962C8B-B14F-4D97-AF65-F5344CB8AC3E}">
        <p14:creationId xmlns:p14="http://schemas.microsoft.com/office/powerpoint/2010/main" val="121657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pic>
        <p:nvPicPr>
          <p:cNvPr id="7" name="Picture 4" descr="浙江大学">
            <a:extLst>
              <a:ext uri="{FF2B5EF4-FFF2-40B4-BE49-F238E27FC236}">
                <a16:creationId xmlns:a16="http://schemas.microsoft.com/office/drawing/2014/main" id="{28050844-A72B-4B74-A786-851F83740C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a:lvl1pPr>
          </a:lstStyle>
          <a:p>
            <a:r>
              <a:rPr lang="zh-CN" altLang="en-US" noProof="1"/>
              <a:t>单击此处编辑母版标题样式</a:t>
            </a:r>
            <a:endParaRPr lang="zh-TW" altLang="en-US" noProof="1"/>
          </a:p>
        </p:txBody>
      </p:sp>
      <p:sp>
        <p:nvSpPr>
          <p:cNvPr id="3" name="文本占位符 2"/>
          <p:cNvSpPr>
            <a:spLocks noGrp="1"/>
          </p:cNvSpPr>
          <p:nvPr>
            <p:ph type="body" idx="1"/>
          </p:nvPr>
        </p:nvSpPr>
        <p:spPr>
          <a:xfrm>
            <a:off x="406400" y="1023409"/>
            <a:ext cx="3591278" cy="426508"/>
          </a:xfrm>
        </p:spPr>
        <p:txBody>
          <a:bodyPr anchor="b"/>
          <a:lstStyle>
            <a:lvl1pPr marL="0" indent="0">
              <a:buNone/>
              <a:defRPr sz="1420" b="1"/>
            </a:lvl1pPr>
            <a:lvl2pPr marL="271145" indent="0">
              <a:buNone/>
              <a:defRPr sz="1185" b="1"/>
            </a:lvl2pPr>
            <a:lvl3pPr marL="541655" indent="0">
              <a:buNone/>
              <a:defRPr sz="1065" b="1"/>
            </a:lvl3pPr>
            <a:lvl4pPr marL="812800" indent="0">
              <a:buNone/>
              <a:defRPr sz="950" b="1"/>
            </a:lvl4pPr>
            <a:lvl5pPr marL="1083945" indent="0">
              <a:buNone/>
              <a:defRPr sz="950" b="1"/>
            </a:lvl5pPr>
            <a:lvl6pPr marL="1355090" indent="0">
              <a:buNone/>
              <a:defRPr sz="950" b="1"/>
            </a:lvl6pPr>
            <a:lvl7pPr marL="1625600" indent="0">
              <a:buNone/>
              <a:defRPr sz="950" b="1"/>
            </a:lvl7pPr>
            <a:lvl8pPr marL="1896745" indent="0">
              <a:buNone/>
              <a:defRPr sz="950" b="1"/>
            </a:lvl8pPr>
            <a:lvl9pPr marL="2167890" indent="0">
              <a:buNone/>
              <a:defRPr sz="950" b="1"/>
            </a:lvl9pPr>
          </a:lstStyle>
          <a:p>
            <a:pPr lvl="0"/>
            <a:r>
              <a:rPr lang="zh-CN" altLang="en-US" noProof="1"/>
              <a:t>单击此处编辑母版文本样式</a:t>
            </a:r>
          </a:p>
        </p:txBody>
      </p:sp>
      <p:sp>
        <p:nvSpPr>
          <p:cNvPr id="4" name="内容占位符 3"/>
          <p:cNvSpPr>
            <a:spLocks noGrp="1"/>
          </p:cNvSpPr>
          <p:nvPr>
            <p:ph sz="half" idx="2"/>
          </p:nvPr>
        </p:nvSpPr>
        <p:spPr>
          <a:xfrm>
            <a:off x="406400" y="1449917"/>
            <a:ext cx="3591278" cy="2634192"/>
          </a:xfrm>
        </p:spPr>
        <p:txBody>
          <a:bodyPr/>
          <a:lstStyle>
            <a:lvl1pPr>
              <a:defRPr sz="1420"/>
            </a:lvl1pPr>
            <a:lvl2pPr>
              <a:defRPr sz="1185"/>
            </a:lvl2pPr>
            <a:lvl3pPr>
              <a:defRPr sz="1065"/>
            </a:lvl3pPr>
            <a:lvl4pPr>
              <a:defRPr sz="950"/>
            </a:lvl4pPr>
            <a:lvl5pPr>
              <a:defRPr sz="950"/>
            </a:lvl5pPr>
            <a:lvl6pPr>
              <a:defRPr sz="950"/>
            </a:lvl6pPr>
            <a:lvl7pPr>
              <a:defRPr sz="950"/>
            </a:lvl7pPr>
            <a:lvl8pPr>
              <a:defRPr sz="950"/>
            </a:lvl8pPr>
            <a:lvl9pPr>
              <a:defRPr sz="95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5" name="文本占位符 4"/>
          <p:cNvSpPr>
            <a:spLocks noGrp="1"/>
          </p:cNvSpPr>
          <p:nvPr>
            <p:ph type="body" sz="quarter" idx="3"/>
          </p:nvPr>
        </p:nvSpPr>
        <p:spPr>
          <a:xfrm>
            <a:off x="4128916" y="1023409"/>
            <a:ext cx="3592689" cy="426508"/>
          </a:xfrm>
        </p:spPr>
        <p:txBody>
          <a:bodyPr anchor="b"/>
          <a:lstStyle>
            <a:lvl1pPr marL="0" indent="0">
              <a:buNone/>
              <a:defRPr sz="1420" b="1"/>
            </a:lvl1pPr>
            <a:lvl2pPr marL="271145" indent="0">
              <a:buNone/>
              <a:defRPr sz="1185" b="1"/>
            </a:lvl2pPr>
            <a:lvl3pPr marL="541655" indent="0">
              <a:buNone/>
              <a:defRPr sz="1065" b="1"/>
            </a:lvl3pPr>
            <a:lvl4pPr marL="812800" indent="0">
              <a:buNone/>
              <a:defRPr sz="950" b="1"/>
            </a:lvl4pPr>
            <a:lvl5pPr marL="1083945" indent="0">
              <a:buNone/>
              <a:defRPr sz="950" b="1"/>
            </a:lvl5pPr>
            <a:lvl6pPr marL="1355090" indent="0">
              <a:buNone/>
              <a:defRPr sz="950" b="1"/>
            </a:lvl6pPr>
            <a:lvl7pPr marL="1625600" indent="0">
              <a:buNone/>
              <a:defRPr sz="950" b="1"/>
            </a:lvl7pPr>
            <a:lvl8pPr marL="1896745" indent="0">
              <a:buNone/>
              <a:defRPr sz="950" b="1"/>
            </a:lvl8pPr>
            <a:lvl9pPr marL="2167890" indent="0">
              <a:buNone/>
              <a:defRPr sz="950" b="1"/>
            </a:lvl9pPr>
          </a:lstStyle>
          <a:p>
            <a:pPr lvl="0"/>
            <a:r>
              <a:rPr lang="zh-CN" altLang="en-US" noProof="1"/>
              <a:t>单击此处编辑母版文本样式</a:t>
            </a:r>
          </a:p>
        </p:txBody>
      </p:sp>
      <p:sp>
        <p:nvSpPr>
          <p:cNvPr id="6" name="内容占位符 5"/>
          <p:cNvSpPr>
            <a:spLocks noGrp="1"/>
          </p:cNvSpPr>
          <p:nvPr>
            <p:ph sz="quarter" idx="4"/>
          </p:nvPr>
        </p:nvSpPr>
        <p:spPr>
          <a:xfrm>
            <a:off x="4128916" y="1449917"/>
            <a:ext cx="3592689" cy="2634192"/>
          </a:xfrm>
        </p:spPr>
        <p:txBody>
          <a:bodyPr/>
          <a:lstStyle>
            <a:lvl1pPr>
              <a:defRPr sz="1420"/>
            </a:lvl1pPr>
            <a:lvl2pPr>
              <a:defRPr sz="1185"/>
            </a:lvl2pPr>
            <a:lvl3pPr>
              <a:defRPr sz="1065"/>
            </a:lvl3pPr>
            <a:lvl4pPr>
              <a:defRPr sz="950"/>
            </a:lvl4pPr>
            <a:lvl5pPr>
              <a:defRPr sz="950"/>
            </a:lvl5pPr>
            <a:lvl6pPr>
              <a:defRPr sz="950"/>
            </a:lvl6pPr>
            <a:lvl7pPr>
              <a:defRPr sz="950"/>
            </a:lvl7pPr>
            <a:lvl8pPr>
              <a:defRPr sz="950"/>
            </a:lvl8pPr>
            <a:lvl9pPr>
              <a:defRPr sz="95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8" name="日期占位符 3">
            <a:extLst>
              <a:ext uri="{FF2B5EF4-FFF2-40B4-BE49-F238E27FC236}">
                <a16:creationId xmlns:a16="http://schemas.microsoft.com/office/drawing/2014/main" id="{070498D2-3F5F-429E-9A10-062ABE8628FB}"/>
              </a:ext>
            </a:extLst>
          </p:cNvPr>
          <p:cNvSpPr>
            <a:spLocks noGrp="1"/>
          </p:cNvSpPr>
          <p:nvPr>
            <p:ph type="dt" sz="half" idx="10"/>
          </p:nvPr>
        </p:nvSpPr>
        <p:spPr/>
        <p:txBody>
          <a:bodyPr/>
          <a:lstStyle>
            <a:lvl1pPr>
              <a:defRPr smtClean="0"/>
            </a:lvl1pPr>
          </a:lstStyle>
          <a:p>
            <a:fld id="{1CB36CEB-E739-4A48-9B15-D5934CC40871}" type="datetime1">
              <a:rPr lang="zh-CN" altLang="en-US"/>
              <a:pPr/>
              <a:t>2020/12/25</a:t>
            </a:fld>
            <a:endParaRPr lang="zh-CN" altLang="en-US"/>
          </a:p>
        </p:txBody>
      </p:sp>
      <p:sp>
        <p:nvSpPr>
          <p:cNvPr id="9" name="页脚占位符 4">
            <a:extLst>
              <a:ext uri="{FF2B5EF4-FFF2-40B4-BE49-F238E27FC236}">
                <a16:creationId xmlns:a16="http://schemas.microsoft.com/office/drawing/2014/main" id="{878EDE43-DB2A-4C3C-B77C-CC99D2B0ABB9}"/>
              </a:ext>
            </a:extLst>
          </p:cNvPr>
          <p:cNvSpPr>
            <a:spLocks noGrp="1"/>
          </p:cNvSpPr>
          <p:nvPr>
            <p:ph type="ftr" sz="quarter" idx="11"/>
          </p:nvPr>
        </p:nvSpPr>
        <p:spPr/>
        <p:txBody>
          <a:bodyPr/>
          <a:lstStyle>
            <a:lvl1pPr>
              <a:defRPr/>
            </a:lvl1pPr>
          </a:lstStyle>
          <a:p>
            <a:endParaRPr lang="zh-CN" altLang="en-US"/>
          </a:p>
        </p:txBody>
      </p:sp>
      <p:sp>
        <p:nvSpPr>
          <p:cNvPr id="10" name="灯片编号占位符 5">
            <a:extLst>
              <a:ext uri="{FF2B5EF4-FFF2-40B4-BE49-F238E27FC236}">
                <a16:creationId xmlns:a16="http://schemas.microsoft.com/office/drawing/2014/main" id="{AFE9C283-31DF-4D01-8D22-93A10A7AB6AF}"/>
              </a:ext>
            </a:extLst>
          </p:cNvPr>
          <p:cNvSpPr>
            <a:spLocks noGrp="1"/>
          </p:cNvSpPr>
          <p:nvPr>
            <p:ph type="sldNum" sz="quarter" idx="12"/>
          </p:nvPr>
        </p:nvSpPr>
        <p:spPr>
          <a:xfrm>
            <a:off x="6164263" y="4422775"/>
            <a:ext cx="1897062" cy="133350"/>
          </a:xfrm>
        </p:spPr>
        <p:txBody>
          <a:bodyPr/>
          <a:lstStyle>
            <a:lvl1pPr>
              <a:defRPr smtClean="0"/>
            </a:lvl1pPr>
          </a:lstStyle>
          <a:p>
            <a:fld id="{07850E84-9B44-4AC1-B806-30D4CB1FAA3E}" type="slidenum">
              <a:rPr lang="zh-CN" altLang="en-US"/>
              <a:pPr/>
              <a:t>‹#›</a:t>
            </a:fld>
            <a:endParaRPr lang="zh-CN" altLang="en-US"/>
          </a:p>
        </p:txBody>
      </p:sp>
    </p:spTree>
    <p:extLst>
      <p:ext uri="{BB962C8B-B14F-4D97-AF65-F5344CB8AC3E}">
        <p14:creationId xmlns:p14="http://schemas.microsoft.com/office/powerpoint/2010/main" val="162850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Picture 4" descr="浙江大学">
            <a:extLst>
              <a:ext uri="{FF2B5EF4-FFF2-40B4-BE49-F238E27FC236}">
                <a16:creationId xmlns:a16="http://schemas.microsoft.com/office/drawing/2014/main" id="{ED30D771-1E2E-42FC-9A0D-C2FF321E61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4" name="日期占位符 3">
            <a:extLst>
              <a:ext uri="{FF2B5EF4-FFF2-40B4-BE49-F238E27FC236}">
                <a16:creationId xmlns:a16="http://schemas.microsoft.com/office/drawing/2014/main" id="{F414591E-7685-41A0-A5D8-DDAB4848F4B6}"/>
              </a:ext>
            </a:extLst>
          </p:cNvPr>
          <p:cNvSpPr>
            <a:spLocks noGrp="1"/>
          </p:cNvSpPr>
          <p:nvPr>
            <p:ph type="dt" sz="half" idx="10"/>
          </p:nvPr>
        </p:nvSpPr>
        <p:spPr/>
        <p:txBody>
          <a:bodyPr/>
          <a:lstStyle>
            <a:lvl1pPr>
              <a:defRPr smtClean="0"/>
            </a:lvl1pPr>
          </a:lstStyle>
          <a:p>
            <a:fld id="{2FA72D52-FF81-456B-9A50-35EF64B2E5A7}" type="datetime1">
              <a:rPr lang="zh-CN" altLang="en-US"/>
              <a:pPr/>
              <a:t>2020/12/25</a:t>
            </a:fld>
            <a:endParaRPr lang="zh-CN" altLang="en-US"/>
          </a:p>
        </p:txBody>
      </p:sp>
      <p:sp>
        <p:nvSpPr>
          <p:cNvPr id="5" name="页脚占位符 4">
            <a:extLst>
              <a:ext uri="{FF2B5EF4-FFF2-40B4-BE49-F238E27FC236}">
                <a16:creationId xmlns:a16="http://schemas.microsoft.com/office/drawing/2014/main" id="{A17199BD-D094-4C34-BCE5-BA40AF87C6B0}"/>
              </a:ext>
            </a:extLst>
          </p:cNvPr>
          <p:cNvSpPr>
            <a:spLocks noGrp="1"/>
          </p:cNvSpPr>
          <p:nvPr>
            <p:ph type="ftr" sz="quarter" idx="11"/>
          </p:nvPr>
        </p:nvSpPr>
        <p:spPr/>
        <p:txBody>
          <a:bodyPr/>
          <a:lstStyle>
            <a:lvl1pPr>
              <a:defRPr/>
            </a:lvl1pPr>
          </a:lstStyle>
          <a:p>
            <a:endParaRPr lang="zh-CN" altLang="en-US"/>
          </a:p>
        </p:txBody>
      </p:sp>
      <p:sp>
        <p:nvSpPr>
          <p:cNvPr id="6" name="灯片编号占位符 5">
            <a:extLst>
              <a:ext uri="{FF2B5EF4-FFF2-40B4-BE49-F238E27FC236}">
                <a16:creationId xmlns:a16="http://schemas.microsoft.com/office/drawing/2014/main" id="{A638788E-DF81-4519-982D-11CE136C6D49}"/>
              </a:ext>
            </a:extLst>
          </p:cNvPr>
          <p:cNvSpPr>
            <a:spLocks noGrp="1"/>
          </p:cNvSpPr>
          <p:nvPr>
            <p:ph type="sldNum" sz="quarter" idx="12"/>
          </p:nvPr>
        </p:nvSpPr>
        <p:spPr>
          <a:xfrm>
            <a:off x="6164263" y="4427538"/>
            <a:ext cx="1897062" cy="133350"/>
          </a:xfrm>
        </p:spPr>
        <p:txBody>
          <a:bodyPr/>
          <a:lstStyle>
            <a:lvl1pPr>
              <a:defRPr smtClean="0"/>
            </a:lvl1pPr>
          </a:lstStyle>
          <a:p>
            <a:fld id="{6317A282-043E-41E6-A231-E0C2E2587D0F}" type="slidenum">
              <a:rPr lang="zh-CN" altLang="en-US"/>
              <a:pPr/>
              <a:t>‹#›</a:t>
            </a:fld>
            <a:r>
              <a:rPr lang="en-US" altLang="zh-CN" dirty="0"/>
              <a:t>/34</a:t>
            </a:r>
            <a:endParaRPr lang="zh-CN" altLang="en-US" dirty="0"/>
          </a:p>
        </p:txBody>
      </p:sp>
    </p:spTree>
    <p:extLst>
      <p:ext uri="{BB962C8B-B14F-4D97-AF65-F5344CB8AC3E}">
        <p14:creationId xmlns:p14="http://schemas.microsoft.com/office/powerpoint/2010/main" val="149922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浙江大学">
            <a:extLst>
              <a:ext uri="{FF2B5EF4-FFF2-40B4-BE49-F238E27FC236}">
                <a16:creationId xmlns:a16="http://schemas.microsoft.com/office/drawing/2014/main" id="{A3A14D39-76D4-4C97-A0F1-E498EB56C49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3">
            <a:extLst>
              <a:ext uri="{FF2B5EF4-FFF2-40B4-BE49-F238E27FC236}">
                <a16:creationId xmlns:a16="http://schemas.microsoft.com/office/drawing/2014/main" id="{87B4DDF5-8B9A-4DF0-9DEA-77CE83FD4621}"/>
              </a:ext>
            </a:extLst>
          </p:cNvPr>
          <p:cNvSpPr>
            <a:spLocks noGrp="1"/>
          </p:cNvSpPr>
          <p:nvPr>
            <p:ph type="dt" sz="half" idx="10"/>
          </p:nvPr>
        </p:nvSpPr>
        <p:spPr/>
        <p:txBody>
          <a:bodyPr/>
          <a:lstStyle>
            <a:lvl1pPr>
              <a:defRPr smtClean="0"/>
            </a:lvl1pPr>
          </a:lstStyle>
          <a:p>
            <a:fld id="{ED2A2D13-A282-4372-9B0C-A23FF1D3BAA1}" type="datetime1">
              <a:rPr lang="zh-CN" altLang="en-US"/>
              <a:pPr/>
              <a:t>2020/12/25</a:t>
            </a:fld>
            <a:endParaRPr lang="zh-CN" altLang="en-US"/>
          </a:p>
        </p:txBody>
      </p:sp>
      <p:sp>
        <p:nvSpPr>
          <p:cNvPr id="4" name="页脚占位符 4">
            <a:extLst>
              <a:ext uri="{FF2B5EF4-FFF2-40B4-BE49-F238E27FC236}">
                <a16:creationId xmlns:a16="http://schemas.microsoft.com/office/drawing/2014/main" id="{A3015AF0-6192-4281-A6A1-A5FFBBBEDA68}"/>
              </a:ext>
            </a:extLst>
          </p:cNvPr>
          <p:cNvSpPr>
            <a:spLocks noGrp="1"/>
          </p:cNvSpPr>
          <p:nvPr>
            <p:ph type="ftr" sz="quarter" idx="11"/>
          </p:nvPr>
        </p:nvSpPr>
        <p:spPr/>
        <p:txBody>
          <a:bodyPr/>
          <a:lstStyle>
            <a:lvl1pPr>
              <a:defRPr/>
            </a:lvl1pPr>
          </a:lstStyle>
          <a:p>
            <a:endParaRPr lang="zh-CN" altLang="en-US"/>
          </a:p>
        </p:txBody>
      </p:sp>
      <p:sp>
        <p:nvSpPr>
          <p:cNvPr id="5" name="灯片编号占位符 5">
            <a:extLst>
              <a:ext uri="{FF2B5EF4-FFF2-40B4-BE49-F238E27FC236}">
                <a16:creationId xmlns:a16="http://schemas.microsoft.com/office/drawing/2014/main" id="{9ACE11E2-480B-4F4B-89BE-22231E108E45}"/>
              </a:ext>
            </a:extLst>
          </p:cNvPr>
          <p:cNvSpPr>
            <a:spLocks noGrp="1"/>
          </p:cNvSpPr>
          <p:nvPr>
            <p:ph type="sldNum" sz="quarter" idx="12"/>
          </p:nvPr>
        </p:nvSpPr>
        <p:spPr>
          <a:xfrm>
            <a:off x="6164263" y="4427538"/>
            <a:ext cx="1897062" cy="133350"/>
          </a:xfrm>
        </p:spPr>
        <p:txBody>
          <a:bodyPr/>
          <a:lstStyle>
            <a:lvl1pPr>
              <a:defRPr smtClean="0"/>
            </a:lvl1pPr>
          </a:lstStyle>
          <a:p>
            <a:fld id="{2C821CC2-3641-40F2-994C-267828967C4F}" type="slidenum">
              <a:rPr lang="zh-CN" altLang="en-US"/>
              <a:pPr/>
              <a:t>‹#›</a:t>
            </a:fld>
            <a:endParaRPr lang="zh-CN" altLang="en-US"/>
          </a:p>
        </p:txBody>
      </p:sp>
    </p:spTree>
    <p:extLst>
      <p:ext uri="{BB962C8B-B14F-4D97-AF65-F5344CB8AC3E}">
        <p14:creationId xmlns:p14="http://schemas.microsoft.com/office/powerpoint/2010/main" val="58548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pic>
        <p:nvPicPr>
          <p:cNvPr id="5" name="Picture 4" descr="浙江大学">
            <a:extLst>
              <a:ext uri="{FF2B5EF4-FFF2-40B4-BE49-F238E27FC236}">
                <a16:creationId xmlns:a16="http://schemas.microsoft.com/office/drawing/2014/main" id="{3B7B82EC-DD31-4D36-94E2-88FEEA5AA99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图片占位符 2"/>
          <p:cNvSpPr>
            <a:spLocks noGrp="1"/>
          </p:cNvSpPr>
          <p:nvPr>
            <p:ph type="pic" idx="1"/>
          </p:nvPr>
        </p:nvSpPr>
        <p:spPr>
          <a:xfrm>
            <a:off x="1593145" y="755271"/>
            <a:ext cx="4876800" cy="3313251"/>
          </a:xfrm>
        </p:spPr>
        <p:txBody>
          <a:bodyPr rtlCol="0">
            <a:noAutofit/>
          </a:bodyPr>
          <a:lstStyle>
            <a:lvl1pPr marL="0" indent="0">
              <a:buNone/>
              <a:defRPr sz="1895"/>
            </a:lvl1pPr>
            <a:lvl2pPr marL="271145" indent="0">
              <a:buNone/>
              <a:defRPr sz="1660"/>
            </a:lvl2pPr>
            <a:lvl3pPr marL="541655" indent="0">
              <a:buNone/>
              <a:defRPr sz="1420"/>
            </a:lvl3pPr>
            <a:lvl4pPr marL="812800" indent="0">
              <a:buNone/>
              <a:defRPr sz="1185"/>
            </a:lvl4pPr>
            <a:lvl5pPr marL="1083945" indent="0">
              <a:buNone/>
              <a:defRPr sz="1185"/>
            </a:lvl5pPr>
            <a:lvl6pPr marL="1355090" indent="0">
              <a:buNone/>
              <a:defRPr sz="1185"/>
            </a:lvl6pPr>
            <a:lvl7pPr marL="1625600" indent="0">
              <a:buNone/>
              <a:defRPr sz="1185"/>
            </a:lvl7pPr>
            <a:lvl8pPr marL="1896745" indent="0">
              <a:buNone/>
              <a:defRPr sz="1185"/>
            </a:lvl8pPr>
            <a:lvl9pPr marL="2167890" indent="0">
              <a:buNone/>
              <a:defRPr sz="1185"/>
            </a:lvl9pPr>
          </a:lstStyle>
          <a:p>
            <a:pPr lvl="0"/>
            <a:r>
              <a:rPr lang="zh-CN" altLang="en-US" noProof="0"/>
              <a:t>单击图标添加图片</a:t>
            </a:r>
            <a:endParaRPr lang="zh-TW" altLang="en-US" noProof="0"/>
          </a:p>
        </p:txBody>
      </p:sp>
      <p:sp>
        <p:nvSpPr>
          <p:cNvPr id="4" name="文本占位符 3"/>
          <p:cNvSpPr>
            <a:spLocks noGrp="1"/>
          </p:cNvSpPr>
          <p:nvPr>
            <p:ph type="body" sz="half" idx="2"/>
          </p:nvPr>
        </p:nvSpPr>
        <p:spPr>
          <a:xfrm>
            <a:off x="1593145" y="4132976"/>
            <a:ext cx="4876800" cy="233494"/>
          </a:xfrm>
        </p:spPr>
        <p:txBody>
          <a:bodyPr/>
          <a:lstStyle>
            <a:lvl1pPr marL="0" indent="0" algn="ctr">
              <a:buNone/>
              <a:defRPr sz="830"/>
            </a:lvl1pPr>
            <a:lvl2pPr marL="271145" indent="0">
              <a:buNone/>
              <a:defRPr sz="710"/>
            </a:lvl2pPr>
            <a:lvl3pPr marL="541655" indent="0">
              <a:buNone/>
              <a:defRPr sz="595"/>
            </a:lvl3pPr>
            <a:lvl4pPr marL="812800" indent="0">
              <a:buNone/>
              <a:defRPr sz="535"/>
            </a:lvl4pPr>
            <a:lvl5pPr marL="1083945" indent="0">
              <a:buNone/>
              <a:defRPr sz="535"/>
            </a:lvl5pPr>
            <a:lvl6pPr marL="1355090" indent="0">
              <a:buNone/>
              <a:defRPr sz="535"/>
            </a:lvl6pPr>
            <a:lvl7pPr marL="1625600" indent="0">
              <a:buNone/>
              <a:defRPr sz="535"/>
            </a:lvl7pPr>
            <a:lvl8pPr marL="1896745" indent="0">
              <a:buNone/>
              <a:defRPr sz="535"/>
            </a:lvl8pPr>
            <a:lvl9pPr marL="2167890" indent="0">
              <a:buNone/>
              <a:defRPr sz="535"/>
            </a:lvl9pPr>
          </a:lstStyle>
          <a:p>
            <a:pPr lvl="0"/>
            <a:r>
              <a:rPr lang="zh-CN" altLang="en-US" noProof="1"/>
              <a:t>单击此处编辑母版文本样式</a:t>
            </a:r>
          </a:p>
        </p:txBody>
      </p:sp>
      <p:sp>
        <p:nvSpPr>
          <p:cNvPr id="8" name="标题 7"/>
          <p:cNvSpPr>
            <a:spLocks noGrp="1"/>
          </p:cNvSpPr>
          <p:nvPr>
            <p:ph type="title"/>
          </p:nvPr>
        </p:nvSpPr>
        <p:spPr/>
        <p:txBody>
          <a:bodyPr/>
          <a:lstStyle/>
          <a:p>
            <a:r>
              <a:rPr lang="zh-CN" altLang="en-US" noProof="1"/>
              <a:t>单击此处编辑母版标题样式</a:t>
            </a:r>
          </a:p>
        </p:txBody>
      </p:sp>
      <p:sp>
        <p:nvSpPr>
          <p:cNvPr id="6" name="日期占位符 3">
            <a:extLst>
              <a:ext uri="{FF2B5EF4-FFF2-40B4-BE49-F238E27FC236}">
                <a16:creationId xmlns:a16="http://schemas.microsoft.com/office/drawing/2014/main" id="{70E377AD-26E8-42D7-B4A2-D558C2521C99}"/>
              </a:ext>
            </a:extLst>
          </p:cNvPr>
          <p:cNvSpPr>
            <a:spLocks noGrp="1"/>
          </p:cNvSpPr>
          <p:nvPr>
            <p:ph type="dt" sz="half" idx="10"/>
          </p:nvPr>
        </p:nvSpPr>
        <p:spPr/>
        <p:txBody>
          <a:bodyPr/>
          <a:lstStyle>
            <a:lvl1pPr>
              <a:defRPr smtClean="0"/>
            </a:lvl1pPr>
          </a:lstStyle>
          <a:p>
            <a:fld id="{3057E3B6-6A57-4AF1-9A4A-2B9896A6308E}" type="datetime1">
              <a:rPr lang="zh-CN" altLang="en-US"/>
              <a:pPr/>
              <a:t>2020/12/25</a:t>
            </a:fld>
            <a:endParaRPr lang="zh-CN" altLang="en-US"/>
          </a:p>
        </p:txBody>
      </p:sp>
      <p:sp>
        <p:nvSpPr>
          <p:cNvPr id="7" name="页脚占位符 4">
            <a:extLst>
              <a:ext uri="{FF2B5EF4-FFF2-40B4-BE49-F238E27FC236}">
                <a16:creationId xmlns:a16="http://schemas.microsoft.com/office/drawing/2014/main" id="{89B349B7-6350-467B-A501-7FF3691D0FAE}"/>
              </a:ext>
            </a:extLst>
          </p:cNvPr>
          <p:cNvSpPr>
            <a:spLocks noGrp="1"/>
          </p:cNvSpPr>
          <p:nvPr>
            <p:ph type="ftr" sz="quarter" idx="11"/>
          </p:nvPr>
        </p:nvSpPr>
        <p:spPr/>
        <p:txBody>
          <a:bodyPr/>
          <a:lstStyle>
            <a:lvl1pPr>
              <a:defRPr/>
            </a:lvl1pPr>
          </a:lstStyle>
          <a:p>
            <a:endParaRPr lang="zh-CN" altLang="en-US"/>
          </a:p>
        </p:txBody>
      </p:sp>
      <p:sp>
        <p:nvSpPr>
          <p:cNvPr id="9" name="灯片编号占位符 5">
            <a:extLst>
              <a:ext uri="{FF2B5EF4-FFF2-40B4-BE49-F238E27FC236}">
                <a16:creationId xmlns:a16="http://schemas.microsoft.com/office/drawing/2014/main" id="{2D9898BC-DA46-4B78-A082-1AC8D8071A59}"/>
              </a:ext>
            </a:extLst>
          </p:cNvPr>
          <p:cNvSpPr>
            <a:spLocks noGrp="1"/>
          </p:cNvSpPr>
          <p:nvPr>
            <p:ph type="sldNum" sz="quarter" idx="12"/>
          </p:nvPr>
        </p:nvSpPr>
        <p:spPr>
          <a:xfrm>
            <a:off x="6164263" y="4422775"/>
            <a:ext cx="1897062" cy="133350"/>
          </a:xfrm>
        </p:spPr>
        <p:txBody>
          <a:bodyPr/>
          <a:lstStyle>
            <a:lvl1pPr>
              <a:defRPr smtClean="0"/>
            </a:lvl1pPr>
          </a:lstStyle>
          <a:p>
            <a:fld id="{CEFD3429-79C2-45D8-ACC1-D744F578CF39}" type="slidenum">
              <a:rPr lang="zh-CN" altLang="en-US"/>
              <a:pPr/>
              <a:t>‹#›</a:t>
            </a:fld>
            <a:endParaRPr lang="zh-CN" altLang="en-US"/>
          </a:p>
        </p:txBody>
      </p:sp>
    </p:spTree>
    <p:extLst>
      <p:ext uri="{BB962C8B-B14F-4D97-AF65-F5344CB8AC3E}">
        <p14:creationId xmlns:p14="http://schemas.microsoft.com/office/powerpoint/2010/main" val="52819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4" name="Picture 4" descr="浙江大学">
            <a:extLst>
              <a:ext uri="{FF2B5EF4-FFF2-40B4-BE49-F238E27FC236}">
                <a16:creationId xmlns:a16="http://schemas.microsoft.com/office/drawing/2014/main" id="{900236FE-E762-4CA8-9BEA-CFD2D1B51D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7800" y="146050"/>
            <a:ext cx="12938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endParaRPr lang="zh-TW"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5" name="日期占位符 3">
            <a:extLst>
              <a:ext uri="{FF2B5EF4-FFF2-40B4-BE49-F238E27FC236}">
                <a16:creationId xmlns:a16="http://schemas.microsoft.com/office/drawing/2014/main" id="{2A3740F9-7592-4DDE-A85C-F5C8DD8B25BD}"/>
              </a:ext>
            </a:extLst>
          </p:cNvPr>
          <p:cNvSpPr>
            <a:spLocks noGrp="1"/>
          </p:cNvSpPr>
          <p:nvPr>
            <p:ph type="dt" sz="half" idx="10"/>
          </p:nvPr>
        </p:nvSpPr>
        <p:spPr/>
        <p:txBody>
          <a:bodyPr/>
          <a:lstStyle>
            <a:lvl1pPr>
              <a:defRPr smtClean="0"/>
            </a:lvl1pPr>
          </a:lstStyle>
          <a:p>
            <a:fld id="{A6496C0F-3598-4382-8BE1-692A48858AEC}" type="datetime1">
              <a:rPr lang="zh-CN" altLang="en-US"/>
              <a:pPr/>
              <a:t>2020/12/25</a:t>
            </a:fld>
            <a:endParaRPr lang="zh-CN" altLang="en-US"/>
          </a:p>
        </p:txBody>
      </p:sp>
      <p:sp>
        <p:nvSpPr>
          <p:cNvPr id="6" name="页脚占位符 4">
            <a:extLst>
              <a:ext uri="{FF2B5EF4-FFF2-40B4-BE49-F238E27FC236}">
                <a16:creationId xmlns:a16="http://schemas.microsoft.com/office/drawing/2014/main" id="{8D7E8EF7-CDA3-49E0-A476-E509F0DFAFB5}"/>
              </a:ext>
            </a:extLst>
          </p:cNvPr>
          <p:cNvSpPr>
            <a:spLocks noGrp="1"/>
          </p:cNvSpPr>
          <p:nvPr>
            <p:ph type="ftr" sz="quarter" idx="11"/>
          </p:nvPr>
        </p:nvSpPr>
        <p:spPr/>
        <p:txBody>
          <a:bodyPr/>
          <a:lstStyle>
            <a:lvl1pPr>
              <a:defRPr/>
            </a:lvl1pPr>
          </a:lstStyle>
          <a:p>
            <a:endParaRPr lang="zh-CN" altLang="en-US"/>
          </a:p>
        </p:txBody>
      </p:sp>
      <p:sp>
        <p:nvSpPr>
          <p:cNvPr id="7" name="灯片编号占位符 5">
            <a:extLst>
              <a:ext uri="{FF2B5EF4-FFF2-40B4-BE49-F238E27FC236}">
                <a16:creationId xmlns:a16="http://schemas.microsoft.com/office/drawing/2014/main" id="{17B26B59-77AC-40CD-BD99-9EA2E3555316}"/>
              </a:ext>
            </a:extLst>
          </p:cNvPr>
          <p:cNvSpPr>
            <a:spLocks noGrp="1"/>
          </p:cNvSpPr>
          <p:nvPr>
            <p:ph type="sldNum" sz="quarter" idx="12"/>
          </p:nvPr>
        </p:nvSpPr>
        <p:spPr>
          <a:xfrm>
            <a:off x="6164263" y="4416425"/>
            <a:ext cx="1897062" cy="133350"/>
          </a:xfrm>
        </p:spPr>
        <p:txBody>
          <a:bodyPr/>
          <a:lstStyle>
            <a:lvl1pPr>
              <a:defRPr smtClean="0"/>
            </a:lvl1pPr>
          </a:lstStyle>
          <a:p>
            <a:fld id="{2FF7BEEE-D651-4C73-899B-B8EA6FD9EC03}" type="slidenum">
              <a:rPr lang="zh-CN" altLang="en-US"/>
              <a:pPr/>
              <a:t>‹#›</a:t>
            </a:fld>
            <a:endParaRPr lang="zh-CN" altLang="en-US"/>
          </a:p>
        </p:txBody>
      </p:sp>
    </p:spTree>
    <p:extLst>
      <p:ext uri="{BB962C8B-B14F-4D97-AF65-F5344CB8AC3E}">
        <p14:creationId xmlns:p14="http://schemas.microsoft.com/office/powerpoint/2010/main" val="65292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76FF1B7-BB1A-4627-BBBB-B9B99D3C2A10}"/>
              </a:ext>
            </a:extLst>
          </p:cNvPr>
          <p:cNvSpPr/>
          <p:nvPr/>
        </p:nvSpPr>
        <p:spPr>
          <a:xfrm>
            <a:off x="0" y="0"/>
            <a:ext cx="8128000" cy="619125"/>
          </a:xfrm>
          <a:prstGeom prst="rect">
            <a:avLst/>
          </a:prstGeom>
          <a:gradFill>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p:spPr>
        <p:style>
          <a:lnRef idx="1">
            <a:schemeClr val="accent1"/>
          </a:lnRef>
          <a:fillRef idx="3">
            <a:schemeClr val="accent1"/>
          </a:fillRef>
          <a:effectRef idx="2">
            <a:schemeClr val="accent1"/>
          </a:effectRef>
          <a:fontRef idx="minor">
            <a:schemeClr val="lt1"/>
          </a:fontRef>
        </p:style>
        <p:txBody>
          <a:bodyPr anchor="ctr"/>
          <a:lstStyle/>
          <a:p>
            <a:pPr algn="ctr" fontAlgn="auto">
              <a:defRPr/>
            </a:pPr>
            <a:endParaRPr lang="zh-TW" altLang="en-US" sz="1065" noProof="1"/>
          </a:p>
        </p:txBody>
      </p:sp>
      <p:sp>
        <p:nvSpPr>
          <p:cNvPr id="11" name="矩形 10">
            <a:extLst>
              <a:ext uri="{FF2B5EF4-FFF2-40B4-BE49-F238E27FC236}">
                <a16:creationId xmlns:a16="http://schemas.microsoft.com/office/drawing/2014/main" id="{5A03457C-3A04-477E-A861-A66D730B3D90}"/>
              </a:ext>
            </a:extLst>
          </p:cNvPr>
          <p:cNvSpPr/>
          <p:nvPr/>
        </p:nvSpPr>
        <p:spPr>
          <a:xfrm>
            <a:off x="0" y="4429125"/>
            <a:ext cx="8128000" cy="14287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defRPr/>
            </a:pPr>
            <a:endParaRPr lang="zh-TW" altLang="en-US" sz="1065" noProof="1"/>
          </a:p>
        </p:txBody>
      </p:sp>
      <p:sp>
        <p:nvSpPr>
          <p:cNvPr id="1028" name="标题占位符 1">
            <a:extLst>
              <a:ext uri="{FF2B5EF4-FFF2-40B4-BE49-F238E27FC236}">
                <a16:creationId xmlns:a16="http://schemas.microsoft.com/office/drawing/2014/main" id="{D0E5A833-FF6B-4E1B-B9F0-2886E572366B}"/>
              </a:ext>
            </a:extLst>
          </p:cNvPr>
          <p:cNvSpPr>
            <a:spLocks noGrp="1"/>
          </p:cNvSpPr>
          <p:nvPr>
            <p:ph type="title"/>
          </p:nvPr>
        </p:nvSpPr>
        <p:spPr bwMode="auto">
          <a:xfrm>
            <a:off x="0" y="115888"/>
            <a:ext cx="81280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1"/>
              <a:t>单击此处编辑母版标题样式</a:t>
            </a:r>
            <a:endParaRPr lang="zh-TW" altLang="en-US" noProof="1"/>
          </a:p>
        </p:txBody>
      </p:sp>
      <p:sp>
        <p:nvSpPr>
          <p:cNvPr id="1029" name="文本占位符 2">
            <a:extLst>
              <a:ext uri="{FF2B5EF4-FFF2-40B4-BE49-F238E27FC236}">
                <a16:creationId xmlns:a16="http://schemas.microsoft.com/office/drawing/2014/main" id="{CADD495B-1BFF-4B1D-AC97-4E061BBCD79A}"/>
              </a:ext>
            </a:extLst>
          </p:cNvPr>
          <p:cNvSpPr>
            <a:spLocks noGrp="1"/>
          </p:cNvSpPr>
          <p:nvPr>
            <p:ph type="body" idx="1"/>
          </p:nvPr>
        </p:nvSpPr>
        <p:spPr bwMode="auto">
          <a:xfrm>
            <a:off x="149225" y="673100"/>
            <a:ext cx="78486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TW" altLang="en-US" noProof="1"/>
          </a:p>
        </p:txBody>
      </p:sp>
      <p:sp>
        <p:nvSpPr>
          <p:cNvPr id="4" name="日期占位符 3">
            <a:extLst>
              <a:ext uri="{FF2B5EF4-FFF2-40B4-BE49-F238E27FC236}">
                <a16:creationId xmlns:a16="http://schemas.microsoft.com/office/drawing/2014/main" id="{453F75C4-41B6-4566-BD27-D326EB7BD7B5}"/>
              </a:ext>
            </a:extLst>
          </p:cNvPr>
          <p:cNvSpPr>
            <a:spLocks noGrp="1"/>
          </p:cNvSpPr>
          <p:nvPr>
            <p:ph type="dt" sz="half" idx="2"/>
          </p:nvPr>
        </p:nvSpPr>
        <p:spPr>
          <a:xfrm>
            <a:off x="149225" y="4427538"/>
            <a:ext cx="1897063" cy="136525"/>
          </a:xfrm>
          <a:prstGeom prst="rect">
            <a:avLst/>
          </a:prstGeom>
        </p:spPr>
        <p:txBody>
          <a:bodyPr vert="horz" lIns="91440" tIns="45720" rIns="91440" bIns="45720" rtlCol="0" anchor="ctr"/>
          <a:lstStyle>
            <a:lvl1pPr algn="l" fontAlgn="auto">
              <a:defRPr sz="710" b="0" baseline="0" noProof="1" smtClean="0">
                <a:solidFill>
                  <a:schemeClr val="bg1"/>
                </a:solidFill>
                <a:latin typeface="+mn-lt"/>
                <a:ea typeface="+mn-ea"/>
              </a:defRPr>
            </a:lvl1pPr>
          </a:lstStyle>
          <a:p>
            <a:fld id="{A1E1CA9E-6674-477D-B344-991F4F68543D}" type="datetime1">
              <a:rPr lang="zh-CN" altLang="en-US"/>
              <a:pPr/>
              <a:t>2020/12/25</a:t>
            </a:fld>
            <a:endParaRPr lang="zh-CN" altLang="en-US"/>
          </a:p>
        </p:txBody>
      </p:sp>
      <p:sp>
        <p:nvSpPr>
          <p:cNvPr id="5" name="页脚占位符 4">
            <a:extLst>
              <a:ext uri="{FF2B5EF4-FFF2-40B4-BE49-F238E27FC236}">
                <a16:creationId xmlns:a16="http://schemas.microsoft.com/office/drawing/2014/main" id="{13764D1D-31DA-4FA6-ADC9-B0CC91F42CBF}"/>
              </a:ext>
            </a:extLst>
          </p:cNvPr>
          <p:cNvSpPr>
            <a:spLocks noGrp="1"/>
          </p:cNvSpPr>
          <p:nvPr>
            <p:ph type="ftr" sz="quarter" idx="3"/>
          </p:nvPr>
        </p:nvSpPr>
        <p:spPr>
          <a:xfrm>
            <a:off x="2794000" y="4430713"/>
            <a:ext cx="2573338" cy="133350"/>
          </a:xfrm>
          <a:prstGeom prst="rect">
            <a:avLst/>
          </a:prstGeom>
        </p:spPr>
        <p:txBody>
          <a:bodyPr vert="horz" lIns="91440" tIns="45720" rIns="91440" bIns="45720" rtlCol="0" anchor="ctr"/>
          <a:lstStyle>
            <a:lvl1pPr algn="ctr" fontAlgn="auto">
              <a:defRPr sz="710" b="0" baseline="0" noProof="1">
                <a:solidFill>
                  <a:schemeClr val="bg1"/>
                </a:solidFill>
                <a:latin typeface="+mn-lt"/>
                <a:ea typeface="+mn-ea"/>
              </a:defRPr>
            </a:lvl1pPr>
          </a:lstStyle>
          <a:p>
            <a:endParaRPr lang="zh-CN" altLang="en-US"/>
          </a:p>
        </p:txBody>
      </p:sp>
      <p:sp>
        <p:nvSpPr>
          <p:cNvPr id="6" name="灯片编号占位符 5">
            <a:extLst>
              <a:ext uri="{FF2B5EF4-FFF2-40B4-BE49-F238E27FC236}">
                <a16:creationId xmlns:a16="http://schemas.microsoft.com/office/drawing/2014/main" id="{A80A080A-2304-4483-BBE4-112DA11D3234}"/>
              </a:ext>
            </a:extLst>
          </p:cNvPr>
          <p:cNvSpPr>
            <a:spLocks noGrp="1"/>
          </p:cNvSpPr>
          <p:nvPr>
            <p:ph type="sldNum" sz="quarter" idx="4"/>
          </p:nvPr>
        </p:nvSpPr>
        <p:spPr>
          <a:xfrm>
            <a:off x="6164263" y="-4763"/>
            <a:ext cx="1897062" cy="133351"/>
          </a:xfrm>
          <a:prstGeom prst="rect">
            <a:avLst/>
          </a:prstGeom>
        </p:spPr>
        <p:txBody>
          <a:bodyPr vert="horz" lIns="91440" tIns="45720" rIns="91440" bIns="45720" rtlCol="0" anchor="ctr"/>
          <a:lstStyle>
            <a:lvl1pPr algn="r" fontAlgn="auto">
              <a:defRPr sz="830" b="0" baseline="0" noProof="1" smtClean="0">
                <a:solidFill>
                  <a:schemeClr val="bg1"/>
                </a:solidFill>
                <a:latin typeface="+mn-lt"/>
                <a:ea typeface="+mn-ea"/>
              </a:defRPr>
            </a:lvl1pPr>
          </a:lstStyle>
          <a:p>
            <a:fld id="{CA9DFFA7-826B-4F68-B16D-78368135EA42}" type="slidenum">
              <a:rPr lang="zh-CN" altLang="en-US"/>
              <a:pPr/>
              <a:t>‹#›</a:t>
            </a:fld>
            <a:endParaRPr lang="zh-CN" altLang="en-US" dirty="0"/>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ctr" rtl="0" fontAlgn="base">
        <a:spcBef>
          <a:spcPct val="0"/>
        </a:spcBef>
        <a:spcAft>
          <a:spcPct val="0"/>
        </a:spcAft>
        <a:defRPr sz="2100" kern="1200">
          <a:solidFill>
            <a:schemeClr val="bg1"/>
          </a:solidFill>
          <a:latin typeface="+mj-lt"/>
          <a:ea typeface="+mj-ea"/>
          <a:cs typeface="+mj-cs"/>
        </a:defRPr>
      </a:lvl1pPr>
      <a:lvl2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2pPr>
      <a:lvl3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3pPr>
      <a:lvl4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4pPr>
      <a:lvl5pPr algn="ctr" rtl="0" fontAlgn="base">
        <a:spcBef>
          <a:spcPct val="0"/>
        </a:spcBef>
        <a:spcAft>
          <a:spcPct val="0"/>
        </a:spcAft>
        <a:defRPr sz="2100">
          <a:solidFill>
            <a:schemeClr val="bg1"/>
          </a:solidFill>
          <a:latin typeface="Times New Roman" panose="02020603050405020304" pitchFamily="18" charset="0"/>
          <a:ea typeface="黑体" panose="02010609060101010101" pitchFamily="49" charset="-122"/>
        </a:defRPr>
      </a:lvl5pPr>
      <a:lvl6pPr marL="2711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6pPr>
      <a:lvl7pPr marL="54165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7pPr>
      <a:lvl8pPr marL="812800"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8pPr>
      <a:lvl9pPr marL="1083945" algn="l" rtl="0" eaLnBrk="1" fontAlgn="base" hangingPunct="1">
        <a:spcBef>
          <a:spcPct val="0"/>
        </a:spcBef>
        <a:spcAft>
          <a:spcPct val="0"/>
        </a:spcAft>
        <a:defRPr sz="2135" b="1">
          <a:solidFill>
            <a:schemeClr val="bg1"/>
          </a:solidFill>
          <a:latin typeface="黑体" panose="02010609060101010101" pitchFamily="49" charset="-122"/>
          <a:ea typeface="黑体" panose="02010609060101010101" pitchFamily="49" charset="-122"/>
        </a:defRPr>
      </a:lvl9pPr>
    </p:titleStyle>
    <p:bodyStyle>
      <a:lvl1pPr marL="203200" indent="-203200" algn="l" rtl="0" fontAlgn="base">
        <a:lnSpc>
          <a:spcPct val="130000"/>
        </a:lnSpc>
        <a:spcBef>
          <a:spcPct val="20000"/>
        </a:spcBef>
        <a:spcAft>
          <a:spcPct val="0"/>
        </a:spcAft>
        <a:buClr>
          <a:schemeClr val="tx2"/>
        </a:buClr>
        <a:buSzPct val="75000"/>
        <a:buFont typeface="Wingdings" panose="05000000000000000000" pitchFamily="2" charset="2"/>
        <a:buChar char="n"/>
        <a:defRPr sz="1400" kern="1200">
          <a:solidFill>
            <a:srgbClr val="002060"/>
          </a:solidFill>
          <a:latin typeface="+mn-lt"/>
          <a:ea typeface="+mn-ea"/>
          <a:cs typeface="+mn-cs"/>
        </a:defRPr>
      </a:lvl1pPr>
      <a:lvl2pPr marL="387350" indent="-174625" algn="l" rtl="0" fontAlgn="base">
        <a:lnSpc>
          <a:spcPct val="130000"/>
        </a:lnSpc>
        <a:spcBef>
          <a:spcPct val="20000"/>
        </a:spcBef>
        <a:spcAft>
          <a:spcPct val="0"/>
        </a:spcAft>
        <a:buClr>
          <a:schemeClr val="tx2"/>
        </a:buClr>
        <a:buSzPct val="75000"/>
        <a:buFont typeface="Wingdings" panose="05000000000000000000" pitchFamily="2" charset="2"/>
        <a:buChar char="u"/>
        <a:defRPr sz="1100" kern="1200">
          <a:solidFill>
            <a:srgbClr val="002060"/>
          </a:solidFill>
          <a:latin typeface="+mn-lt"/>
          <a:ea typeface="+mn-ea"/>
          <a:cs typeface="+mn-cs"/>
        </a:defRPr>
      </a:lvl2pPr>
      <a:lvl3pPr marL="533400" indent="-141288" algn="l" rtl="0" fontAlgn="base">
        <a:lnSpc>
          <a:spcPct val="130000"/>
        </a:lnSpc>
        <a:spcBef>
          <a:spcPct val="20000"/>
        </a:spcBef>
        <a:spcAft>
          <a:spcPct val="0"/>
        </a:spcAft>
        <a:buClr>
          <a:schemeClr val="tx2"/>
        </a:buClr>
        <a:buSzPct val="75000"/>
        <a:buFont typeface="Wingdings" panose="05000000000000000000" pitchFamily="2" charset="2"/>
        <a:buChar char="l"/>
        <a:defRPr sz="1100" kern="1200">
          <a:solidFill>
            <a:srgbClr val="002060"/>
          </a:solidFill>
          <a:latin typeface="+mn-lt"/>
          <a:ea typeface="+mn-ea"/>
          <a:cs typeface="+mn-cs"/>
        </a:defRPr>
      </a:lvl3pPr>
      <a:lvl4pPr marL="692150" indent="-158750" algn="l" rtl="0" fontAlgn="base">
        <a:lnSpc>
          <a:spcPct val="130000"/>
        </a:lnSpc>
        <a:spcBef>
          <a:spcPct val="20000"/>
        </a:spcBef>
        <a:spcAft>
          <a:spcPct val="0"/>
        </a:spcAft>
        <a:buClr>
          <a:schemeClr val="tx2"/>
        </a:buClr>
        <a:buSzPct val="75000"/>
        <a:buFont typeface="Wingdings" panose="05000000000000000000" pitchFamily="2" charset="2"/>
        <a:buChar char="Ø"/>
        <a:defRPr sz="900" kern="1200">
          <a:solidFill>
            <a:srgbClr val="002060"/>
          </a:solidFill>
          <a:latin typeface="+mn-lt"/>
          <a:ea typeface="+mn-ea"/>
          <a:cs typeface="+mn-cs"/>
        </a:defRPr>
      </a:lvl4pPr>
      <a:lvl5pPr marL="850900" indent="-158750" algn="l" rtl="0" fontAlgn="base">
        <a:lnSpc>
          <a:spcPct val="130000"/>
        </a:lnSpc>
        <a:spcBef>
          <a:spcPct val="20000"/>
        </a:spcBef>
        <a:spcAft>
          <a:spcPct val="0"/>
        </a:spcAft>
        <a:buClr>
          <a:schemeClr val="tx2"/>
        </a:buClr>
        <a:buSzPct val="75000"/>
        <a:buFont typeface="Wingdings" panose="05000000000000000000" pitchFamily="2" charset="2"/>
        <a:buChar char="p"/>
        <a:defRPr sz="900" kern="1200">
          <a:solidFill>
            <a:srgbClr val="002060"/>
          </a:solidFill>
          <a:latin typeface="+mn-lt"/>
          <a:ea typeface="+mn-ea"/>
          <a:cs typeface="+mn-cs"/>
        </a:defRPr>
      </a:lvl5pPr>
      <a:lvl6pPr marL="14903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6pPr>
      <a:lvl7pPr marL="176149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7pPr>
      <a:lvl8pPr marL="2032000"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8pPr>
      <a:lvl9pPr marL="2303145" indent="-135255" algn="l" defTabSz="541655" rtl="0" eaLnBrk="1" latinLnBrk="0" hangingPunct="1">
        <a:spcBef>
          <a:spcPct val="20000"/>
        </a:spcBef>
        <a:buFont typeface="Arial" panose="020B0604020202020204" pitchFamily="34" charset="0"/>
        <a:buChar char="•"/>
        <a:defRPr sz="1185" kern="1200">
          <a:solidFill>
            <a:schemeClr val="tx1"/>
          </a:solidFill>
          <a:latin typeface="+mn-lt"/>
          <a:ea typeface="+mn-ea"/>
          <a:cs typeface="+mn-cs"/>
        </a:defRPr>
      </a:lvl9pPr>
    </p:bodyStyle>
    <p:otherStyle>
      <a:defPPr>
        <a:defRPr lang="zh-TW"/>
      </a:defPPr>
      <a:lvl1pPr marL="0" algn="l" defTabSz="541655" rtl="0" eaLnBrk="1" latinLnBrk="0" hangingPunct="1">
        <a:defRPr sz="1065" kern="1200">
          <a:solidFill>
            <a:schemeClr val="tx1"/>
          </a:solidFill>
          <a:latin typeface="+mn-lt"/>
          <a:ea typeface="+mn-ea"/>
          <a:cs typeface="+mn-cs"/>
        </a:defRPr>
      </a:lvl1pPr>
      <a:lvl2pPr marL="271145" algn="l" defTabSz="541655" rtl="0" eaLnBrk="1" latinLnBrk="0" hangingPunct="1">
        <a:defRPr sz="1065" kern="1200">
          <a:solidFill>
            <a:schemeClr val="tx1"/>
          </a:solidFill>
          <a:latin typeface="+mn-lt"/>
          <a:ea typeface="+mn-ea"/>
          <a:cs typeface="+mn-cs"/>
        </a:defRPr>
      </a:lvl2pPr>
      <a:lvl3pPr marL="541655" algn="l" defTabSz="541655" rtl="0" eaLnBrk="1" latinLnBrk="0" hangingPunct="1">
        <a:defRPr sz="1065" kern="1200">
          <a:solidFill>
            <a:schemeClr val="tx1"/>
          </a:solidFill>
          <a:latin typeface="+mn-lt"/>
          <a:ea typeface="+mn-ea"/>
          <a:cs typeface="+mn-cs"/>
        </a:defRPr>
      </a:lvl3pPr>
      <a:lvl4pPr marL="812800" algn="l" defTabSz="541655" rtl="0" eaLnBrk="1" latinLnBrk="0" hangingPunct="1">
        <a:defRPr sz="1065" kern="1200">
          <a:solidFill>
            <a:schemeClr val="tx1"/>
          </a:solidFill>
          <a:latin typeface="+mn-lt"/>
          <a:ea typeface="+mn-ea"/>
          <a:cs typeface="+mn-cs"/>
        </a:defRPr>
      </a:lvl4pPr>
      <a:lvl5pPr marL="1083945" algn="l" defTabSz="541655" rtl="0" eaLnBrk="1" latinLnBrk="0" hangingPunct="1">
        <a:defRPr sz="1065" kern="1200">
          <a:solidFill>
            <a:schemeClr val="tx1"/>
          </a:solidFill>
          <a:latin typeface="+mn-lt"/>
          <a:ea typeface="+mn-ea"/>
          <a:cs typeface="+mn-cs"/>
        </a:defRPr>
      </a:lvl5pPr>
      <a:lvl6pPr marL="1355090" algn="l" defTabSz="541655" rtl="0" eaLnBrk="1" latinLnBrk="0" hangingPunct="1">
        <a:defRPr sz="1065" kern="1200">
          <a:solidFill>
            <a:schemeClr val="tx1"/>
          </a:solidFill>
          <a:latin typeface="+mn-lt"/>
          <a:ea typeface="+mn-ea"/>
          <a:cs typeface="+mn-cs"/>
        </a:defRPr>
      </a:lvl6pPr>
      <a:lvl7pPr marL="1625600" algn="l" defTabSz="541655" rtl="0" eaLnBrk="1" latinLnBrk="0" hangingPunct="1">
        <a:defRPr sz="1065" kern="1200">
          <a:solidFill>
            <a:schemeClr val="tx1"/>
          </a:solidFill>
          <a:latin typeface="+mn-lt"/>
          <a:ea typeface="+mn-ea"/>
          <a:cs typeface="+mn-cs"/>
        </a:defRPr>
      </a:lvl7pPr>
      <a:lvl8pPr marL="1896745" algn="l" defTabSz="541655" rtl="0" eaLnBrk="1" latinLnBrk="0" hangingPunct="1">
        <a:defRPr sz="1065" kern="1200">
          <a:solidFill>
            <a:schemeClr val="tx1"/>
          </a:solidFill>
          <a:latin typeface="+mn-lt"/>
          <a:ea typeface="+mn-ea"/>
          <a:cs typeface="+mn-cs"/>
        </a:defRPr>
      </a:lvl8pPr>
      <a:lvl9pPr marL="2167890" algn="l" defTabSz="541655" rtl="0" eaLnBrk="1" latinLnBrk="0" hangingPunct="1">
        <a:defRPr sz="10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hyperlink" Target="https://remix.ethereum.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ruffleframework.org/doc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truffleframework.org/docs/getting_started/projec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ethereum/wiki/wiki/JSON-RPC#eth_compilesolidity"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web3js.readthedocs.io/en/v1.2.1/"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ruffleframework.org/docs/getting_started/contracts"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reate-react-app.dev/docs/getting-started"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truffleframework.org/docs/getting_started/migration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web3js.readthedocs.io/en/v1.2.1/web3-eth.html#id64"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ruffleframework.org/ganach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hyperlink" Target="https://www.cryptokitties.co/" TargetMode="External"/><Relationship Id="rId2" Type="http://schemas.openxmlformats.org/officeDocument/2006/relationships/image" Target="../media/image37.tiff"/><Relationship Id="rId1" Type="http://schemas.openxmlformats.org/officeDocument/2006/relationships/slideLayout" Target="../slideLayouts/slideLayout3.xml"/><Relationship Id="rId4" Type="http://schemas.openxmlformats.org/officeDocument/2006/relationships/image" Target="../media/image40.tiff"/></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dapperlabs/cryptokitties-bounty/tree/master/contracts" TargetMode="External"/><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erc721.org/" TargetMode="External"/><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github.com/slockit/DAO"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3.jp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60305-41A3-453D-B6A6-B396AB6EAAE6}"/>
              </a:ext>
            </a:extLst>
          </p:cNvPr>
          <p:cNvSpPr>
            <a:spLocks noGrp="1"/>
          </p:cNvSpPr>
          <p:nvPr>
            <p:ph type="ctrTitle"/>
          </p:nvPr>
        </p:nvSpPr>
        <p:spPr>
          <a:xfrm>
            <a:off x="1290638" y="1239838"/>
            <a:ext cx="5418137" cy="522287"/>
          </a:xfrm>
        </p:spPr>
        <p:txBody>
          <a:bodyPr/>
          <a:lstStyle/>
          <a:p>
            <a:pPr>
              <a:lnSpc>
                <a:spcPct val="150000"/>
              </a:lnSpc>
            </a:pPr>
            <a:r>
              <a:rPr lang="zh-CN" altLang="en-US" sz="2845" noProof="1"/>
              <a:t>以太坊应用开发实践</a:t>
            </a:r>
            <a:endParaRPr lang="zh-CN" altLang="en-US" sz="2490" noProof="1"/>
          </a:p>
        </p:txBody>
      </p:sp>
      <p:sp>
        <p:nvSpPr>
          <p:cNvPr id="13316" name="矩形 6">
            <a:extLst>
              <a:ext uri="{FF2B5EF4-FFF2-40B4-BE49-F238E27FC236}">
                <a16:creationId xmlns:a16="http://schemas.microsoft.com/office/drawing/2014/main" id="{56C9E2F0-10C6-49E7-B87C-CD3335239A52}"/>
              </a:ext>
            </a:extLst>
          </p:cNvPr>
          <p:cNvSpPr>
            <a:spLocks noChangeArrowheads="1"/>
          </p:cNvSpPr>
          <p:nvPr/>
        </p:nvSpPr>
        <p:spPr bwMode="auto">
          <a:xfrm>
            <a:off x="3560761" y="4090988"/>
            <a:ext cx="8778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fld id="{F7819230-5FEC-4909-A5C7-674C434A2295}" type="datetime6">
              <a:rPr lang="zh-CN" altLang="zh-CN" sz="1200"/>
              <a:pPr/>
              <a:t>2020年12月</a:t>
            </a:fld>
            <a:endParaRPr lang="zh-CN" altLang="zh-CN" sz="1200" dirty="0"/>
          </a:p>
        </p:txBody>
      </p:sp>
      <p:sp>
        <p:nvSpPr>
          <p:cNvPr id="5" name="文本框 1">
            <a:extLst>
              <a:ext uri="{FF2B5EF4-FFF2-40B4-BE49-F238E27FC236}">
                <a16:creationId xmlns:a16="http://schemas.microsoft.com/office/drawing/2014/main" id="{9E5C9A89-F3CF-45A1-B331-36D792D9C6A3}"/>
              </a:ext>
            </a:extLst>
          </p:cNvPr>
          <p:cNvSpPr txBox="1">
            <a:spLocks noChangeArrowheads="1"/>
          </p:cNvSpPr>
          <p:nvPr/>
        </p:nvSpPr>
        <p:spPr bwMode="auto">
          <a:xfrm>
            <a:off x="1498599" y="2264837"/>
            <a:ext cx="5002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黑体" panose="02010609060101010101" pitchFamily="49" charset="-122"/>
                <a:cs typeface="+mn-cs"/>
              </a:defRPr>
            </a:lvl9pPr>
          </a:lstStyle>
          <a:p>
            <a:pPr algn="ctr" eaLnBrk="1" hangingPunct="1">
              <a:buFont typeface="Arial" panose="020B0604020202020204" pitchFamily="34" charset="0"/>
              <a:buNone/>
            </a:pPr>
            <a:r>
              <a:rPr lang="en-US" altLang="zh-CN" sz="1600" dirty="0">
                <a:latin typeface="Georgia" panose="02040502050405020303" pitchFamily="18" charset="0"/>
              </a:rPr>
              <a:t>@</a:t>
            </a:r>
            <a:r>
              <a:rPr lang="zh-CN" altLang="en-US" sz="1600" dirty="0">
                <a:latin typeface="Georgia" panose="02040502050405020303" pitchFamily="18" charset="0"/>
              </a:rPr>
              <a:t>林泽培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4E3DE-4BDC-4272-B150-225542908772}"/>
              </a:ext>
            </a:extLst>
          </p:cNvPr>
          <p:cNvSpPr>
            <a:spLocks noGrp="1"/>
          </p:cNvSpPr>
          <p:nvPr>
            <p:ph type="title"/>
          </p:nvPr>
        </p:nvSpPr>
        <p:spPr/>
        <p:txBody>
          <a:bodyPr/>
          <a:lstStyle/>
          <a:p>
            <a:r>
              <a:rPr lang="zh-CN" altLang="en-US" sz="2135" noProof="1">
                <a:sym typeface="+mn-ea"/>
              </a:rPr>
              <a:t>搭建以太坊私有链（续）</a:t>
            </a:r>
            <a:endParaRPr lang="zh-CN" altLang="en-US" noProof="1"/>
          </a:p>
        </p:txBody>
      </p:sp>
      <p:sp>
        <p:nvSpPr>
          <p:cNvPr id="26626" name="文本框 4">
            <a:extLst>
              <a:ext uri="{FF2B5EF4-FFF2-40B4-BE49-F238E27FC236}">
                <a16:creationId xmlns:a16="http://schemas.microsoft.com/office/drawing/2014/main" id="{40C9DEB3-C297-40A0-A14F-7D1B1DA8CDBA}"/>
              </a:ext>
            </a:extLst>
          </p:cNvPr>
          <p:cNvSpPr txBox="1">
            <a:spLocks noChangeArrowheads="1"/>
          </p:cNvSpPr>
          <p:nvPr/>
        </p:nvSpPr>
        <p:spPr bwMode="auto">
          <a:xfrm>
            <a:off x="446088" y="1008063"/>
            <a:ext cx="18676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0" indent="0"/>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查看区块与交易信息</a:t>
            </a:r>
            <a:endParaRPr lang="en-US" altLang="zh-CN" sz="1400" dirty="0"/>
          </a:p>
        </p:txBody>
      </p:sp>
      <p:sp>
        <p:nvSpPr>
          <p:cNvPr id="3" name="AutoShape 7" descr="https://img-blog.csdn.net/20180307192446579">
            <a:extLst>
              <a:ext uri="{FF2B5EF4-FFF2-40B4-BE49-F238E27FC236}">
                <a16:creationId xmlns:a16="http://schemas.microsoft.com/office/drawing/2014/main" id="{63AFD80E-003B-4D64-B388-AC680E0B3795}"/>
              </a:ext>
            </a:extLst>
          </p:cNvPr>
          <p:cNvSpPr>
            <a:spLocks noChangeAspect="1" noChangeArrowheads="1"/>
          </p:cNvSpPr>
          <p:nvPr/>
        </p:nvSpPr>
        <p:spPr bwMode="auto">
          <a:xfrm>
            <a:off x="3911600" y="2133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3">
            <a:extLst>
              <a:ext uri="{FF2B5EF4-FFF2-40B4-BE49-F238E27FC236}">
                <a16:creationId xmlns:a16="http://schemas.microsoft.com/office/drawing/2014/main" id="{9166CF65-FEBB-4E48-9AA8-74F29CFE40F2}"/>
              </a:ext>
            </a:extLst>
          </p:cNvPr>
          <p:cNvSpPr txBox="1">
            <a:spLocks noChangeArrowheads="1"/>
          </p:cNvSpPr>
          <p:nvPr/>
        </p:nvSpPr>
        <p:spPr bwMode="auto">
          <a:xfrm>
            <a:off x="566617" y="1511846"/>
            <a:ext cx="162656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en-US" altLang="zh-CN" sz="1100" dirty="0">
                <a:solidFill>
                  <a:schemeClr val="tx2">
                    <a:lumMod val="75000"/>
                  </a:schemeClr>
                </a:solidFill>
              </a:rPr>
              <a:t>Ganache</a:t>
            </a:r>
            <a:r>
              <a:rPr lang="zh-CN" altLang="en-US" sz="1100" dirty="0">
                <a:solidFill>
                  <a:schemeClr val="tx2">
                    <a:lumMod val="75000"/>
                  </a:schemeClr>
                </a:solidFill>
              </a:rPr>
              <a:t>私有网络的挖矿是</a:t>
            </a:r>
            <a:r>
              <a:rPr lang="en-US" altLang="zh-CN" sz="1100" dirty="0">
                <a:solidFill>
                  <a:schemeClr val="tx2">
                    <a:lumMod val="75000"/>
                  </a:schemeClr>
                </a:solidFill>
              </a:rPr>
              <a:t>AUTOMINING</a:t>
            </a:r>
            <a:r>
              <a:rPr lang="zh-CN" altLang="en-US" sz="1100" dirty="0">
                <a:solidFill>
                  <a:schemeClr val="tx2">
                    <a:lumMod val="75000"/>
                  </a:schemeClr>
                </a:solidFill>
              </a:rPr>
              <a:t>形式，即</a:t>
            </a:r>
            <a:r>
              <a:rPr lang="zh-CN" altLang="en-US" sz="1100" b="1" dirty="0">
                <a:solidFill>
                  <a:schemeClr val="tx2">
                    <a:lumMod val="75000"/>
                  </a:schemeClr>
                </a:solidFill>
              </a:rPr>
              <a:t>当接收到新交易时才会自动挖出一个块，</a:t>
            </a:r>
            <a:r>
              <a:rPr lang="zh-CN" altLang="en-US" sz="1100" dirty="0">
                <a:solidFill>
                  <a:schemeClr val="tx2">
                    <a:lumMod val="75000"/>
                  </a:schemeClr>
                </a:solidFill>
              </a:rPr>
              <a:t>这样的好处是避免挖空块，节省计算资源。</a:t>
            </a:r>
            <a:endParaRPr lang="zh-CN" altLang="en-US" sz="1100" b="1" dirty="0">
              <a:solidFill>
                <a:schemeClr val="tx2">
                  <a:lumMod val="75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pic>
        <p:nvPicPr>
          <p:cNvPr id="6" name="图片 5">
            <a:extLst>
              <a:ext uri="{FF2B5EF4-FFF2-40B4-BE49-F238E27FC236}">
                <a16:creationId xmlns:a16="http://schemas.microsoft.com/office/drawing/2014/main" id="{683EBE77-39A0-4E57-93DB-16C1176E0B77}"/>
              </a:ext>
            </a:extLst>
          </p:cNvPr>
          <p:cNvPicPr>
            <a:picLocks noChangeAspect="1"/>
          </p:cNvPicPr>
          <p:nvPr/>
        </p:nvPicPr>
        <p:blipFill>
          <a:blip r:embed="rId3"/>
          <a:stretch>
            <a:fillRect/>
          </a:stretch>
        </p:blipFill>
        <p:spPr>
          <a:xfrm>
            <a:off x="2519916" y="797442"/>
            <a:ext cx="5161996" cy="3441330"/>
          </a:xfrm>
          <a:prstGeom prst="rect">
            <a:avLst/>
          </a:prstGeom>
        </p:spPr>
      </p:pic>
    </p:spTree>
    <p:extLst>
      <p:ext uri="{BB962C8B-B14F-4D97-AF65-F5344CB8AC3E}">
        <p14:creationId xmlns:p14="http://schemas.microsoft.com/office/powerpoint/2010/main" val="2903115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27F51-03C0-4900-9324-715CB14C97D3}"/>
              </a:ext>
            </a:extLst>
          </p:cNvPr>
          <p:cNvSpPr>
            <a:spLocks noGrp="1"/>
          </p:cNvSpPr>
          <p:nvPr>
            <p:ph type="title"/>
          </p:nvPr>
        </p:nvSpPr>
        <p:spPr/>
        <p:txBody>
          <a:bodyPr/>
          <a:lstStyle/>
          <a:p>
            <a:r>
              <a:rPr lang="zh-CN" altLang="en-US" sz="2135" noProof="1"/>
              <a:t>目   录</a:t>
            </a:r>
            <a:endParaRPr lang="zh-CN" altLang="en-US" noProof="1"/>
          </a:p>
        </p:txBody>
      </p:sp>
      <p:sp>
        <p:nvSpPr>
          <p:cNvPr id="3" name="内容占位符 2">
            <a:extLst>
              <a:ext uri="{FF2B5EF4-FFF2-40B4-BE49-F238E27FC236}">
                <a16:creationId xmlns:a16="http://schemas.microsoft.com/office/drawing/2014/main" id="{134E0C2D-CB1E-40C7-801A-768B25D2D43A}"/>
              </a:ext>
            </a:extLst>
          </p:cNvPr>
          <p:cNvSpPr>
            <a:spLocks noGrp="1"/>
          </p:cNvSpPr>
          <p:nvPr>
            <p:ph idx="1"/>
          </p:nvPr>
        </p:nvSpPr>
        <p:spPr>
          <a:xfrm>
            <a:off x="2644775" y="1052513"/>
            <a:ext cx="3325813" cy="2566987"/>
          </a:xfrm>
        </p:spPr>
        <p:txBody>
          <a:bodyPr/>
          <a:lstStyle/>
          <a:p>
            <a:pPr marL="514350" indent="-514350">
              <a:lnSpc>
                <a:spcPct val="150000"/>
              </a:lnSpc>
              <a:buClr>
                <a:srgbClr val="002060"/>
              </a:buClr>
              <a:buSzPct val="100000"/>
              <a:buFont typeface="+mj-ea"/>
              <a:buAutoNum type="ea1JpnChsDbPeriod"/>
            </a:pPr>
            <a:r>
              <a:rPr sz="1895" noProof="1"/>
              <a:t>以太坊开发环境搭建</a:t>
            </a:r>
            <a:endParaRPr lang="en-US" altLang="zh-CN" sz="1895" noProof="1">
              <a:solidFill>
                <a:srgbClr val="C00000"/>
              </a:solidFill>
            </a:endParaRPr>
          </a:p>
          <a:p>
            <a:pPr marL="514350" indent="-514350">
              <a:lnSpc>
                <a:spcPct val="150000"/>
              </a:lnSpc>
              <a:buClr>
                <a:srgbClr val="CD3C38"/>
              </a:buClr>
              <a:buSzPct val="100000"/>
              <a:buFont typeface="+mj-ea"/>
              <a:buAutoNum type="ea1JpnChsDbPeriod"/>
            </a:pPr>
            <a:r>
              <a:rPr sz="1895" noProof="1">
                <a:solidFill>
                  <a:srgbClr val="C00000"/>
                </a:solidFill>
              </a:rPr>
              <a:t>以太坊集成开发环境</a:t>
            </a:r>
            <a:endParaRPr lang="en-US" altLang="zh-CN" sz="1895" noProof="1"/>
          </a:p>
          <a:p>
            <a:pPr marL="304800" indent="-304800">
              <a:lnSpc>
                <a:spcPct val="150000"/>
              </a:lnSpc>
              <a:buClr>
                <a:srgbClr val="002060"/>
              </a:buClr>
              <a:buSzPct val="100000"/>
              <a:buFont typeface="+mj-ea"/>
              <a:buAutoNum type="ea1JpnChsDbPeriod"/>
            </a:pPr>
            <a:r>
              <a:rPr sz="1895" noProof="1"/>
              <a:t>以太坊编程接口</a:t>
            </a:r>
            <a:endParaRPr lang="en-US" altLang="zh-CN" sz="1895" noProof="1"/>
          </a:p>
          <a:p>
            <a:pPr marL="304800" indent="-304800">
              <a:lnSpc>
                <a:spcPct val="150000"/>
              </a:lnSpc>
              <a:buClr>
                <a:srgbClr val="002060"/>
              </a:buClr>
              <a:buSzPct val="100000"/>
              <a:buFont typeface="+mj-ea"/>
              <a:buAutoNum type="ea1JpnChsDbPeriod"/>
            </a:pPr>
            <a:r>
              <a:rPr lang="en-US" altLang="zh-CN" sz="1895" noProof="1"/>
              <a:t>DApp</a:t>
            </a:r>
            <a:r>
              <a:rPr sz="1895" noProof="1"/>
              <a:t>开发框架和流程</a:t>
            </a:r>
          </a:p>
          <a:p>
            <a:pPr marL="304800" indent="-304800">
              <a:lnSpc>
                <a:spcPct val="150000"/>
              </a:lnSpc>
              <a:buClr>
                <a:srgbClr val="002060"/>
              </a:buClr>
              <a:buSzPct val="100000"/>
              <a:buFont typeface="+mj-ea"/>
              <a:buAutoNum type="ea1JpnChsDbPeriod"/>
            </a:pPr>
            <a:r>
              <a:rPr sz="1895" noProof="1"/>
              <a:t>第一个以太坊应用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1C54D-5169-4DAC-B99B-F7A6311CBB1E}"/>
              </a:ext>
            </a:extLst>
          </p:cNvPr>
          <p:cNvSpPr>
            <a:spLocks noGrp="1"/>
          </p:cNvSpPr>
          <p:nvPr>
            <p:ph type="title"/>
          </p:nvPr>
        </p:nvSpPr>
        <p:spPr/>
        <p:txBody>
          <a:bodyPr/>
          <a:lstStyle/>
          <a:p>
            <a:r>
              <a:rPr lang="en-US" altLang="zh-CN" sz="2135" noProof="1">
                <a:sym typeface="+mn-ea"/>
              </a:rPr>
              <a:t>IDE</a:t>
            </a:r>
            <a:endParaRPr lang="zh-CN" altLang="en-US" noProof="1"/>
          </a:p>
        </p:txBody>
      </p:sp>
      <p:pic>
        <p:nvPicPr>
          <p:cNvPr id="3" name="图片 2">
            <a:extLst>
              <a:ext uri="{FF2B5EF4-FFF2-40B4-BE49-F238E27FC236}">
                <a16:creationId xmlns:a16="http://schemas.microsoft.com/office/drawing/2014/main" id="{B899E797-64CF-694F-968C-CFAB92C15769}"/>
              </a:ext>
            </a:extLst>
          </p:cNvPr>
          <p:cNvPicPr>
            <a:picLocks noChangeAspect="1"/>
          </p:cNvPicPr>
          <p:nvPr/>
        </p:nvPicPr>
        <p:blipFill>
          <a:blip r:embed="rId3"/>
          <a:stretch>
            <a:fillRect/>
          </a:stretch>
        </p:blipFill>
        <p:spPr>
          <a:xfrm>
            <a:off x="1734065" y="1607151"/>
            <a:ext cx="805248" cy="805248"/>
          </a:xfrm>
          <a:prstGeom prst="rect">
            <a:avLst/>
          </a:prstGeom>
        </p:spPr>
      </p:pic>
      <p:sp>
        <p:nvSpPr>
          <p:cNvPr id="4" name="矩形 3">
            <a:extLst>
              <a:ext uri="{FF2B5EF4-FFF2-40B4-BE49-F238E27FC236}">
                <a16:creationId xmlns:a16="http://schemas.microsoft.com/office/drawing/2014/main" id="{90DF2209-EDBB-124D-9C41-FBC644AF5F02}"/>
              </a:ext>
            </a:extLst>
          </p:cNvPr>
          <p:cNvSpPr/>
          <p:nvPr/>
        </p:nvSpPr>
        <p:spPr>
          <a:xfrm>
            <a:off x="895308" y="2735388"/>
            <a:ext cx="2642711" cy="369332"/>
          </a:xfrm>
          <a:prstGeom prst="rect">
            <a:avLst/>
          </a:prstGeom>
        </p:spPr>
        <p:txBody>
          <a:bodyPr wrap="square">
            <a:spAutoFit/>
          </a:bodyPr>
          <a:lstStyle/>
          <a:p>
            <a:r>
              <a:rPr lang="en" altLang="zh-CN" dirty="0">
                <a:hlinkClick r:id="rId4"/>
              </a:rPr>
              <a:t>https://remix.ethereum.org</a:t>
            </a:r>
            <a:endParaRPr lang="zh-CN" altLang="en-US" dirty="0"/>
          </a:p>
        </p:txBody>
      </p:sp>
      <p:pic>
        <p:nvPicPr>
          <p:cNvPr id="6" name="图片 5">
            <a:extLst>
              <a:ext uri="{FF2B5EF4-FFF2-40B4-BE49-F238E27FC236}">
                <a16:creationId xmlns:a16="http://schemas.microsoft.com/office/drawing/2014/main" id="{F3741CD6-FA5F-2A41-8898-F030AE4772BC}"/>
              </a:ext>
            </a:extLst>
          </p:cNvPr>
          <p:cNvPicPr>
            <a:picLocks noChangeAspect="1"/>
          </p:cNvPicPr>
          <p:nvPr/>
        </p:nvPicPr>
        <p:blipFill>
          <a:blip r:embed="rId5"/>
          <a:stretch>
            <a:fillRect/>
          </a:stretch>
        </p:blipFill>
        <p:spPr>
          <a:xfrm>
            <a:off x="5194643" y="1626719"/>
            <a:ext cx="545070" cy="545070"/>
          </a:xfrm>
          <a:prstGeom prst="rect">
            <a:avLst/>
          </a:prstGeom>
        </p:spPr>
      </p:pic>
      <p:sp>
        <p:nvSpPr>
          <p:cNvPr id="7" name="文本框 6">
            <a:extLst>
              <a:ext uri="{FF2B5EF4-FFF2-40B4-BE49-F238E27FC236}">
                <a16:creationId xmlns:a16="http://schemas.microsoft.com/office/drawing/2014/main" id="{00F3EB09-4F0B-1247-BABF-0FA661AD6F6A}"/>
              </a:ext>
            </a:extLst>
          </p:cNvPr>
          <p:cNvSpPr txBox="1"/>
          <p:nvPr/>
        </p:nvSpPr>
        <p:spPr>
          <a:xfrm>
            <a:off x="4682604" y="2400212"/>
            <a:ext cx="15691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indent="0">
              <a:defRPr sz="1400">
                <a:latin typeface="微软雅黑" panose="020B0503020204020204" pitchFamily="34" charset="-122"/>
                <a:ea typeface="微软雅黑" panose="020B0503020204020204" pitchFamily="34" charset="-122"/>
              </a:defRPr>
            </a:lvl1pPr>
            <a:lvl6pPr fontAlgn="base">
              <a:spcBef>
                <a:spcPct val="0"/>
              </a:spcBef>
              <a:spcAft>
                <a:spcPct val="0"/>
              </a:spcAft>
              <a:buFont typeface="Arial" panose="020B0604020202020204" pitchFamily="34" charset="0"/>
            </a:lvl6pPr>
            <a:lvl7pPr fontAlgn="base">
              <a:spcBef>
                <a:spcPct val="0"/>
              </a:spcBef>
              <a:spcAft>
                <a:spcPct val="0"/>
              </a:spcAft>
              <a:buFont typeface="Arial" panose="020B0604020202020204" pitchFamily="34" charset="0"/>
            </a:lvl7pPr>
            <a:lvl8pPr fontAlgn="base">
              <a:spcBef>
                <a:spcPct val="0"/>
              </a:spcBef>
              <a:spcAft>
                <a:spcPct val="0"/>
              </a:spcAft>
              <a:buFont typeface="Arial" panose="020B0604020202020204" pitchFamily="34" charset="0"/>
            </a:lvl8pPr>
            <a:lvl9pPr fontAlgn="base">
              <a:spcBef>
                <a:spcPct val="0"/>
              </a:spcBef>
              <a:spcAft>
                <a:spcPct val="0"/>
              </a:spcAft>
              <a:buFont typeface="Arial" panose="020B0604020202020204" pitchFamily="34" charset="0"/>
            </a:lvl9pPr>
          </a:lstStyle>
          <a:p>
            <a:r>
              <a:rPr lang="en-US" altLang="zh-CN" sz="1200" dirty="0"/>
              <a:t>Visual</a:t>
            </a:r>
            <a:r>
              <a:rPr lang="zh-CN" altLang="en-US" sz="1200" dirty="0"/>
              <a:t> </a:t>
            </a:r>
            <a:r>
              <a:rPr lang="en-US" altLang="zh-CN" sz="1200" dirty="0"/>
              <a:t>Studio</a:t>
            </a:r>
            <a:r>
              <a:rPr lang="zh-CN" altLang="en-US" sz="1200" dirty="0"/>
              <a:t> </a:t>
            </a:r>
            <a:r>
              <a:rPr lang="en-US" altLang="zh-CN" sz="1200" dirty="0"/>
              <a:t>Code</a:t>
            </a:r>
            <a:endParaRPr lang="zh-CN" alt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1C54D-5169-4DAC-B99B-F7A6311CBB1E}"/>
              </a:ext>
            </a:extLst>
          </p:cNvPr>
          <p:cNvSpPr>
            <a:spLocks noGrp="1"/>
          </p:cNvSpPr>
          <p:nvPr>
            <p:ph type="title"/>
          </p:nvPr>
        </p:nvSpPr>
        <p:spPr/>
        <p:txBody>
          <a:bodyPr/>
          <a:lstStyle/>
          <a:p>
            <a:r>
              <a:rPr lang="en-US" altLang="zh-CN" sz="2135" noProof="1">
                <a:sym typeface="+mn-ea"/>
              </a:rPr>
              <a:t>Remix</a:t>
            </a:r>
            <a:r>
              <a:rPr lang="zh-CN" altLang="en-US" sz="2135" noProof="1">
                <a:sym typeface="+mn-ea"/>
              </a:rPr>
              <a:t> </a:t>
            </a:r>
            <a:r>
              <a:rPr lang="en-US" altLang="zh-CN" sz="2135" noProof="1">
                <a:sym typeface="+mn-ea"/>
              </a:rPr>
              <a:t>IDE</a:t>
            </a:r>
            <a:endParaRPr lang="zh-CN" altLang="en-US" noProof="1"/>
          </a:p>
        </p:txBody>
      </p:sp>
      <p:sp>
        <p:nvSpPr>
          <p:cNvPr id="35842" name="文本框 3">
            <a:extLst>
              <a:ext uri="{FF2B5EF4-FFF2-40B4-BE49-F238E27FC236}">
                <a16:creationId xmlns:a16="http://schemas.microsoft.com/office/drawing/2014/main" id="{D735EDD0-4176-4028-AC58-E685FDBBDF63}"/>
              </a:ext>
            </a:extLst>
          </p:cNvPr>
          <p:cNvSpPr txBox="1">
            <a:spLocks noChangeArrowheads="1"/>
          </p:cNvSpPr>
          <p:nvPr/>
        </p:nvSpPr>
        <p:spPr bwMode="auto">
          <a:xfrm>
            <a:off x="290384" y="887156"/>
            <a:ext cx="497977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err="1">
                <a:latin typeface="微软雅黑" panose="020B0503020204020204" pitchFamily="34" charset="-122"/>
                <a:ea typeface="微软雅黑" panose="020B0503020204020204" pitchFamily="34" charset="-122"/>
              </a:rPr>
              <a:t>Remix是以太坊官方的DApp（去中心化应用</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线上开发环境</a:t>
            </a:r>
            <a:endParaRPr lang="en-US" altLang="zh-CN" sz="1400" dirty="0">
              <a:latin typeface="微软雅黑" panose="020B0503020204020204" pitchFamily="34" charset="-122"/>
              <a:ea typeface="微软雅黑" panose="020B0503020204020204" pitchFamily="34" charset="-122"/>
            </a:endParaRPr>
          </a:p>
          <a:p>
            <a:r>
              <a:rPr lang="zh-CN" altLang="en-US" sz="1200" dirty="0">
                <a:solidFill>
                  <a:schemeClr val="tx2">
                    <a:lumMod val="75000"/>
                  </a:schemeClr>
                </a:solidFill>
                <a:latin typeface="微软雅黑" panose="020B0503020204020204" pitchFamily="34" charset="-122"/>
                <a:ea typeface="微软雅黑" panose="020B0503020204020204" pitchFamily="34" charset="-122"/>
              </a:rPr>
              <a:t>（</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WEB</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 </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IDE</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，有时需要科学上网）</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7" name="文本框 3">
            <a:extLst>
              <a:ext uri="{FF2B5EF4-FFF2-40B4-BE49-F238E27FC236}">
                <a16:creationId xmlns:a16="http://schemas.microsoft.com/office/drawing/2014/main" id="{7E80F48C-185B-4143-A3EE-233BB8C91C73}"/>
              </a:ext>
            </a:extLst>
          </p:cNvPr>
          <p:cNvSpPr txBox="1">
            <a:spLocks noChangeArrowheads="1"/>
          </p:cNvSpPr>
          <p:nvPr/>
        </p:nvSpPr>
        <p:spPr bwMode="auto">
          <a:xfrm>
            <a:off x="352167" y="1814268"/>
            <a:ext cx="2341605" cy="17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50000"/>
              </a:lnSpc>
            </a:pPr>
            <a:r>
              <a:rPr lang="zh-CN" altLang="en-US" sz="1200" dirty="0">
                <a:latin typeface="微软雅黑" panose="020B0503020204020204" pitchFamily="34" charset="-122"/>
                <a:ea typeface="微软雅黑" panose="020B0503020204020204" pitchFamily="34" charset="-122"/>
              </a:rPr>
              <a:t>支持功能</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代码智能提示</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一键编译</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&amp;</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部署合约</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可连接本地</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Ganache</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网络</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可视化调试合约</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200" dirty="0">
                <a:solidFill>
                  <a:schemeClr val="tx2">
                    <a:lumMod val="75000"/>
                  </a:schemeClr>
                </a:solidFill>
                <a:latin typeface="微软雅黑" panose="020B0503020204020204" pitchFamily="34" charset="-122"/>
                <a:ea typeface="微软雅黑" panose="020B0503020204020204" pitchFamily="34" charset="-122"/>
              </a:rPr>
              <a:t>代码静态分析</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05FE6DA-CEC8-4A29-9546-A682034375EF}"/>
              </a:ext>
            </a:extLst>
          </p:cNvPr>
          <p:cNvPicPr>
            <a:picLocks noChangeAspect="1"/>
          </p:cNvPicPr>
          <p:nvPr/>
        </p:nvPicPr>
        <p:blipFill>
          <a:blip r:embed="rId3"/>
          <a:stretch>
            <a:fillRect/>
          </a:stretch>
        </p:blipFill>
        <p:spPr>
          <a:xfrm>
            <a:off x="2693772" y="1453974"/>
            <a:ext cx="5095541" cy="2442277"/>
          </a:xfrm>
          <a:prstGeom prst="rect">
            <a:avLst/>
          </a:prstGeom>
        </p:spPr>
      </p:pic>
    </p:spTree>
    <p:extLst>
      <p:ext uri="{BB962C8B-B14F-4D97-AF65-F5344CB8AC3E}">
        <p14:creationId xmlns:p14="http://schemas.microsoft.com/office/powerpoint/2010/main" val="234284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E4533-99C7-49AD-B51D-F0EDE6C9D1CA}"/>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7890" name="文本框 2">
            <a:extLst>
              <a:ext uri="{FF2B5EF4-FFF2-40B4-BE49-F238E27FC236}">
                <a16:creationId xmlns:a16="http://schemas.microsoft.com/office/drawing/2014/main" id="{05308385-F445-46F6-85A1-EF76ECD1BA6D}"/>
              </a:ext>
            </a:extLst>
          </p:cNvPr>
          <p:cNvSpPr txBox="1">
            <a:spLocks noChangeArrowheads="1"/>
          </p:cNvSpPr>
          <p:nvPr/>
        </p:nvSpPr>
        <p:spPr bwMode="auto">
          <a:xfrm>
            <a:off x="266700" y="950913"/>
            <a:ext cx="3487738" cy="90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nSpc>
                <a:spcPct val="130000"/>
              </a:lnSpc>
              <a:buFont typeface="Wingdings" panose="05000000000000000000" pitchFamily="2" charset="2"/>
              <a:buNone/>
            </a:pP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、创建应用</a:t>
            </a:r>
          </a:p>
          <a:p>
            <a:pPr>
              <a:lnSpc>
                <a:spcPct val="130000"/>
              </a:lnSpc>
              <a:buFont typeface="Wingdings" panose="05000000000000000000" pitchFamily="2" charset="2"/>
              <a:buNone/>
            </a:pPr>
            <a:r>
              <a:rPr lang="zh-CN" altLang="en-US" sz="1400" dirty="0">
                <a:latin typeface="微软雅黑" panose="020B0503020204020204" pitchFamily="34" charset="-122"/>
                <a:ea typeface="微软雅黑" panose="020B0503020204020204" pitchFamily="34" charset="-122"/>
              </a:rPr>
              <a:t>       打开</a:t>
            </a:r>
            <a:r>
              <a:rPr lang="en-US" altLang="zh-CN" sz="1400" dirty="0">
                <a:latin typeface="微软雅黑" panose="020B0503020204020204" pitchFamily="34" charset="-122"/>
                <a:ea typeface="微软雅黑" panose="020B0503020204020204" pitchFamily="34" charset="-122"/>
              </a:rPr>
              <a:t>Remix</a:t>
            </a:r>
            <a:r>
              <a:rPr lang="zh-CN" altLang="en-US" sz="1400" dirty="0">
                <a:latin typeface="微软雅黑" panose="020B0503020204020204" pitchFamily="34" charset="-122"/>
                <a:ea typeface="微软雅黑" panose="020B0503020204020204" pitchFamily="34" charset="-122"/>
              </a:rPr>
              <a:t>，整体操作界面如下</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点击</a:t>
            </a:r>
            <a:r>
              <a:rPr lang="en-US" altLang="zh-CN" sz="1400" dirty="0">
                <a:latin typeface="微软雅黑" panose="020B0503020204020204" pitchFamily="34" charset="-122"/>
                <a:ea typeface="微软雅黑" panose="020B0503020204020204" pitchFamily="34" charset="-122"/>
              </a:rPr>
              <a:t>Solidity</a:t>
            </a:r>
            <a:r>
              <a:rPr lang="zh-CN" altLang="en-US" sz="1400" dirty="0">
                <a:latin typeface="微软雅黑" panose="020B0503020204020204" pitchFamily="34" charset="-122"/>
                <a:ea typeface="微软雅黑" panose="020B0503020204020204" pitchFamily="34" charset="-122"/>
              </a:rPr>
              <a:t>进入标准开发界面：</a:t>
            </a:r>
          </a:p>
        </p:txBody>
      </p:sp>
      <p:pic>
        <p:nvPicPr>
          <p:cNvPr id="5" name="图片 4">
            <a:extLst>
              <a:ext uri="{FF2B5EF4-FFF2-40B4-BE49-F238E27FC236}">
                <a16:creationId xmlns:a16="http://schemas.microsoft.com/office/drawing/2014/main" id="{CD3EC411-BB2E-432C-94F3-EF650D05BCCC}"/>
              </a:ext>
            </a:extLst>
          </p:cNvPr>
          <p:cNvPicPr>
            <a:picLocks noChangeAspect="1"/>
          </p:cNvPicPr>
          <p:nvPr/>
        </p:nvPicPr>
        <p:blipFill>
          <a:blip r:embed="rId3"/>
          <a:stretch>
            <a:fillRect/>
          </a:stretch>
        </p:blipFill>
        <p:spPr>
          <a:xfrm>
            <a:off x="4005521" y="2001793"/>
            <a:ext cx="4030728" cy="2082115"/>
          </a:xfrm>
          <a:prstGeom prst="rect">
            <a:avLst/>
          </a:prstGeom>
        </p:spPr>
      </p:pic>
      <p:pic>
        <p:nvPicPr>
          <p:cNvPr id="8" name="图片 7">
            <a:extLst>
              <a:ext uri="{FF2B5EF4-FFF2-40B4-BE49-F238E27FC236}">
                <a16:creationId xmlns:a16="http://schemas.microsoft.com/office/drawing/2014/main" id="{AA15FCF8-13CF-4D9E-A9CF-8E026A52B7AA}"/>
              </a:ext>
            </a:extLst>
          </p:cNvPr>
          <p:cNvPicPr>
            <a:picLocks noChangeAspect="1"/>
          </p:cNvPicPr>
          <p:nvPr/>
        </p:nvPicPr>
        <p:blipFill>
          <a:blip r:embed="rId4"/>
          <a:stretch>
            <a:fillRect/>
          </a:stretch>
        </p:blipFill>
        <p:spPr>
          <a:xfrm>
            <a:off x="91751" y="2001793"/>
            <a:ext cx="3828572" cy="2082115"/>
          </a:xfrm>
          <a:prstGeom prst="rect">
            <a:avLst/>
          </a:prstGeom>
        </p:spPr>
      </p:pic>
    </p:spTree>
    <p:extLst>
      <p:ext uri="{BB962C8B-B14F-4D97-AF65-F5344CB8AC3E}">
        <p14:creationId xmlns:p14="http://schemas.microsoft.com/office/powerpoint/2010/main" val="1284749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E463B-3D34-4F13-9C6B-2D70AB1B5EFC}"/>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9938" name="文本框 3">
            <a:extLst>
              <a:ext uri="{FF2B5EF4-FFF2-40B4-BE49-F238E27FC236}">
                <a16:creationId xmlns:a16="http://schemas.microsoft.com/office/drawing/2014/main" id="{46C3B5B8-C69C-4962-A34B-4EB08B07F383}"/>
              </a:ext>
            </a:extLst>
          </p:cNvPr>
          <p:cNvSpPr txBox="1">
            <a:spLocks noChangeArrowheads="1"/>
          </p:cNvSpPr>
          <p:nvPr/>
        </p:nvSpPr>
        <p:spPr bwMode="auto">
          <a:xfrm>
            <a:off x="260350" y="801688"/>
            <a:ext cx="74580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、编译</a:t>
            </a:r>
            <a:r>
              <a:rPr lang="en-US" altLang="zh-CN" sz="1400" b="1" dirty="0">
                <a:latin typeface="微软雅黑" panose="020B0503020204020204" pitchFamily="34" charset="-122"/>
                <a:ea typeface="微软雅黑" panose="020B0503020204020204" pitchFamily="34" charset="-122"/>
              </a:rPr>
              <a:t>&amp;</a:t>
            </a:r>
            <a:r>
              <a:rPr lang="zh-CN" altLang="en-US" sz="1400" b="1" dirty="0">
                <a:latin typeface="微软雅黑" panose="020B0503020204020204" pitchFamily="34" charset="-122"/>
                <a:ea typeface="微软雅黑" panose="020B0503020204020204" pitchFamily="34" charset="-122"/>
              </a:rPr>
              <a:t>部署合约</a:t>
            </a:r>
          </a:p>
        </p:txBody>
      </p:sp>
      <p:sp>
        <p:nvSpPr>
          <p:cNvPr id="39939" name="文本框 4">
            <a:extLst>
              <a:ext uri="{FF2B5EF4-FFF2-40B4-BE49-F238E27FC236}">
                <a16:creationId xmlns:a16="http://schemas.microsoft.com/office/drawing/2014/main" id="{468CF49D-AEFB-4A00-A340-59C3EC943F3F}"/>
              </a:ext>
            </a:extLst>
          </p:cNvPr>
          <p:cNvSpPr txBox="1">
            <a:spLocks noChangeArrowheads="1"/>
          </p:cNvSpPr>
          <p:nvPr/>
        </p:nvSpPr>
        <p:spPr bwMode="auto">
          <a:xfrm>
            <a:off x="260350" y="1165225"/>
            <a:ext cx="3763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sym typeface="黑体" panose="02010609060101010101" pitchFamily="49" charset="-122"/>
              </a:rPr>
              <a:t>       </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左侧菜单栏点击      即可进入编译页面，选择最新的编译器等待加载（建议科学上网）</a:t>
            </a:r>
          </a:p>
        </p:txBody>
      </p:sp>
      <p:sp>
        <p:nvSpPr>
          <p:cNvPr id="39940" name="文本框 8">
            <a:extLst>
              <a:ext uri="{FF2B5EF4-FFF2-40B4-BE49-F238E27FC236}">
                <a16:creationId xmlns:a16="http://schemas.microsoft.com/office/drawing/2014/main" id="{0782914A-DC69-4E1A-9997-B913AE4C7FEA}"/>
              </a:ext>
            </a:extLst>
          </p:cNvPr>
          <p:cNvSpPr txBox="1">
            <a:spLocks noChangeArrowheads="1"/>
          </p:cNvSpPr>
          <p:nvPr/>
        </p:nvSpPr>
        <p:spPr bwMode="auto">
          <a:xfrm>
            <a:off x="260350" y="1745595"/>
            <a:ext cx="27648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200" dirty="0">
                <a:solidFill>
                  <a:schemeClr val="tx2">
                    <a:lumMod val="75000"/>
                  </a:schemeClr>
                </a:solidFill>
                <a:latin typeface="微软雅黑" panose="020B0503020204020204" pitchFamily="34" charset="-122"/>
                <a:ea typeface="微软雅黑" panose="020B0503020204020204" pitchFamily="34" charset="-122"/>
              </a:rPr>
              <a:t>可以选择快速发布到</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Swarm</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和</a:t>
            </a:r>
            <a:r>
              <a:rPr lang="en-US" altLang="zh-CN" sz="1200" dirty="0">
                <a:solidFill>
                  <a:schemeClr val="tx2">
                    <a:lumMod val="75000"/>
                  </a:schemeClr>
                </a:solidFill>
                <a:latin typeface="微软雅黑" panose="020B0503020204020204" pitchFamily="34" charset="-122"/>
                <a:ea typeface="微软雅黑" panose="020B0503020204020204" pitchFamily="34" charset="-122"/>
              </a:rPr>
              <a:t>IPFS</a:t>
            </a:r>
            <a:r>
              <a:rPr lang="zh-CN" altLang="en-US" sz="1200" dirty="0">
                <a:solidFill>
                  <a:schemeClr val="tx2">
                    <a:lumMod val="75000"/>
                  </a:schemeClr>
                </a:solidFill>
                <a:latin typeface="微软雅黑" panose="020B0503020204020204" pitchFamily="34" charset="-122"/>
                <a:ea typeface="微软雅黑" panose="020B0503020204020204" pitchFamily="34" charset="-122"/>
              </a:rPr>
              <a:t>上</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B95878C-E898-9740-A675-C76C3DE48168}"/>
              </a:ext>
            </a:extLst>
          </p:cNvPr>
          <p:cNvPicPr>
            <a:picLocks noChangeAspect="1"/>
          </p:cNvPicPr>
          <p:nvPr/>
        </p:nvPicPr>
        <p:blipFill>
          <a:blip r:embed="rId3"/>
          <a:stretch>
            <a:fillRect/>
          </a:stretch>
        </p:blipFill>
        <p:spPr>
          <a:xfrm>
            <a:off x="1925980" y="1182865"/>
            <a:ext cx="216351" cy="243970"/>
          </a:xfrm>
          <a:prstGeom prst="rect">
            <a:avLst/>
          </a:prstGeom>
        </p:spPr>
      </p:pic>
      <p:pic>
        <p:nvPicPr>
          <p:cNvPr id="6" name="图片 5">
            <a:extLst>
              <a:ext uri="{FF2B5EF4-FFF2-40B4-BE49-F238E27FC236}">
                <a16:creationId xmlns:a16="http://schemas.microsoft.com/office/drawing/2014/main" id="{7FF1C628-BB2B-4DB5-96AA-71C0CEF4A8DD}"/>
              </a:ext>
            </a:extLst>
          </p:cNvPr>
          <p:cNvPicPr>
            <a:picLocks noChangeAspect="1"/>
          </p:cNvPicPr>
          <p:nvPr/>
        </p:nvPicPr>
        <p:blipFill>
          <a:blip r:embed="rId4"/>
          <a:stretch>
            <a:fillRect/>
          </a:stretch>
        </p:blipFill>
        <p:spPr>
          <a:xfrm>
            <a:off x="2971799" y="1745595"/>
            <a:ext cx="5028609" cy="24101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E463B-3D34-4F13-9C6B-2D70AB1B5EFC}"/>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9938" name="文本框 3">
            <a:extLst>
              <a:ext uri="{FF2B5EF4-FFF2-40B4-BE49-F238E27FC236}">
                <a16:creationId xmlns:a16="http://schemas.microsoft.com/office/drawing/2014/main" id="{46C3B5B8-C69C-4962-A34B-4EB08B07F383}"/>
              </a:ext>
            </a:extLst>
          </p:cNvPr>
          <p:cNvSpPr txBox="1">
            <a:spLocks noChangeArrowheads="1"/>
          </p:cNvSpPr>
          <p:nvPr/>
        </p:nvSpPr>
        <p:spPr bwMode="auto">
          <a:xfrm>
            <a:off x="260350" y="801688"/>
            <a:ext cx="74580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b="1" dirty="0">
                <a:latin typeface="微软雅黑" panose="020B0503020204020204" pitchFamily="34" charset="-122"/>
                <a:ea typeface="微软雅黑" panose="020B0503020204020204" pitchFamily="34" charset="-122"/>
              </a:rPr>
              <a:t>3</a:t>
            </a:r>
            <a:r>
              <a:rPr lang="zh-CN" altLang="en-US" sz="1400" b="1" dirty="0">
                <a:latin typeface="微软雅黑" panose="020B0503020204020204" pitchFamily="34" charset="-122"/>
                <a:ea typeface="微软雅黑" panose="020B0503020204020204" pitchFamily="34" charset="-122"/>
              </a:rPr>
              <a:t>、调试合约</a:t>
            </a:r>
          </a:p>
        </p:txBody>
      </p:sp>
      <p:sp>
        <p:nvSpPr>
          <p:cNvPr id="39939" name="文本框 4">
            <a:extLst>
              <a:ext uri="{FF2B5EF4-FFF2-40B4-BE49-F238E27FC236}">
                <a16:creationId xmlns:a16="http://schemas.microsoft.com/office/drawing/2014/main" id="{468CF49D-AEFB-4A00-A340-59C3EC943F3F}"/>
              </a:ext>
            </a:extLst>
          </p:cNvPr>
          <p:cNvSpPr txBox="1">
            <a:spLocks noChangeArrowheads="1"/>
          </p:cNvSpPr>
          <p:nvPr/>
        </p:nvSpPr>
        <p:spPr bwMode="auto">
          <a:xfrm>
            <a:off x="260350" y="1165225"/>
            <a:ext cx="37639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sym typeface="黑体" panose="02010609060101010101" pitchFamily="49" charset="-122"/>
              </a:rPr>
              <a:t>       </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左侧菜单栏点击      即可进入调试页面，这里可以选择使用本地的</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Ganache</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作为区块链网络进行合约的读写操作</a:t>
            </a:r>
          </a:p>
        </p:txBody>
      </p:sp>
      <p:pic>
        <p:nvPicPr>
          <p:cNvPr id="6" name="图片 5">
            <a:extLst>
              <a:ext uri="{FF2B5EF4-FFF2-40B4-BE49-F238E27FC236}">
                <a16:creationId xmlns:a16="http://schemas.microsoft.com/office/drawing/2014/main" id="{C64621B8-1935-7E47-8079-54DC099C6593}"/>
              </a:ext>
            </a:extLst>
          </p:cNvPr>
          <p:cNvPicPr>
            <a:picLocks noChangeAspect="1"/>
          </p:cNvPicPr>
          <p:nvPr/>
        </p:nvPicPr>
        <p:blipFill>
          <a:blip r:embed="rId3"/>
          <a:stretch>
            <a:fillRect/>
          </a:stretch>
        </p:blipFill>
        <p:spPr>
          <a:xfrm>
            <a:off x="1965346" y="1165225"/>
            <a:ext cx="221799" cy="277249"/>
          </a:xfrm>
          <a:prstGeom prst="rect">
            <a:avLst/>
          </a:prstGeom>
        </p:spPr>
      </p:pic>
      <p:sp>
        <p:nvSpPr>
          <p:cNvPr id="13" name="文本框 4">
            <a:extLst>
              <a:ext uri="{FF2B5EF4-FFF2-40B4-BE49-F238E27FC236}">
                <a16:creationId xmlns:a16="http://schemas.microsoft.com/office/drawing/2014/main" id="{CAB8A571-6793-3D43-B641-5B514D132FC2}"/>
              </a:ext>
            </a:extLst>
          </p:cNvPr>
          <p:cNvSpPr txBox="1">
            <a:spLocks noChangeArrowheads="1"/>
          </p:cNvSpPr>
          <p:nvPr/>
        </p:nvSpPr>
        <p:spPr bwMode="auto">
          <a:xfrm>
            <a:off x="260350" y="2286000"/>
            <a:ext cx="3763963" cy="89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285750" indent="-285750">
              <a:lnSpc>
                <a:spcPct val="150000"/>
              </a:lnSpc>
              <a:buFont typeface="Arial" panose="020B0604020202020204" pitchFamily="34" charset="0"/>
              <a:buChar char="•"/>
            </a:pPr>
            <a:r>
              <a:rPr lang="zh-CN" altLang="en-US" sz="1200" dirty="0">
                <a:solidFill>
                  <a:schemeClr val="tx2">
                    <a:lumMod val="75000"/>
                  </a:schemeClr>
                </a:solidFill>
                <a:sym typeface="黑体" panose="02010609060101010101" pitchFamily="49" charset="-122"/>
              </a:rPr>
              <a:t>选择编译后的合约后点击</a:t>
            </a:r>
            <a:r>
              <a:rPr lang="en-US" altLang="zh-CN" sz="1200" dirty="0">
                <a:solidFill>
                  <a:schemeClr val="tx2">
                    <a:lumMod val="75000"/>
                  </a:schemeClr>
                </a:solidFill>
                <a:sym typeface="黑体" panose="02010609060101010101" pitchFamily="49" charset="-122"/>
              </a:rPr>
              <a:t>Deploy</a:t>
            </a:r>
            <a:r>
              <a:rPr lang="zh-CN" altLang="en-US" sz="1200" dirty="0">
                <a:solidFill>
                  <a:schemeClr val="tx2">
                    <a:lumMod val="75000"/>
                  </a:schemeClr>
                </a:solidFill>
                <a:sym typeface="黑体" panose="02010609060101010101" pitchFamily="49" charset="-122"/>
              </a:rPr>
              <a:t>即可部署</a:t>
            </a:r>
            <a:endParaRPr lang="en-US" altLang="zh-CN" sz="1200" dirty="0">
              <a:solidFill>
                <a:schemeClr val="tx2">
                  <a:lumMod val="75000"/>
                </a:schemeClr>
              </a:solidFill>
              <a:sym typeface="黑体" panose="02010609060101010101" pitchFamily="49" charset="-122"/>
            </a:endParaRPr>
          </a:p>
          <a:p>
            <a:pPr marL="285750" indent="-285750">
              <a:lnSpc>
                <a:spcPct val="150000"/>
              </a:lnSpc>
              <a:buFont typeface="Arial" panose="020B0604020202020204" pitchFamily="34" charset="0"/>
              <a:buChar char="•"/>
            </a:pPr>
            <a:r>
              <a:rPr lang="zh-CN" altLang="en-US" sz="1200" dirty="0">
                <a:solidFill>
                  <a:schemeClr val="tx2">
                    <a:lumMod val="75000"/>
                  </a:schemeClr>
                </a:solidFill>
                <a:sym typeface="黑体" panose="02010609060101010101" pitchFamily="49" charset="-122"/>
              </a:rPr>
              <a:t>合约方法将被可视化地陈列，开发者可自由调试</a:t>
            </a:r>
            <a:endParaRPr lang="en-US" altLang="zh-CN" sz="1200" dirty="0">
              <a:solidFill>
                <a:schemeClr val="tx2">
                  <a:lumMod val="75000"/>
                </a:schemeClr>
              </a:solidFill>
              <a:sym typeface="黑体" panose="02010609060101010101" pitchFamily="49" charset="-122"/>
            </a:endParaRPr>
          </a:p>
          <a:p>
            <a:pPr marL="285750" indent="-285750">
              <a:lnSpc>
                <a:spcPct val="150000"/>
              </a:lnSpc>
              <a:buFont typeface="Arial" panose="020B0604020202020204" pitchFamily="34" charset="0"/>
              <a:buChar char="•"/>
            </a:pPr>
            <a:r>
              <a:rPr lang="zh-CN" altLang="en-US" sz="1200" dirty="0">
                <a:solidFill>
                  <a:schemeClr val="tx2">
                    <a:lumMod val="75000"/>
                  </a:schemeClr>
                </a:solidFill>
                <a:sym typeface="黑体" panose="02010609060101010101" pitchFamily="49" charset="-122"/>
              </a:rPr>
              <a:t>编辑器下方的控制台可显示最新的日志信息</a:t>
            </a:r>
          </a:p>
        </p:txBody>
      </p:sp>
      <p:pic>
        <p:nvPicPr>
          <p:cNvPr id="4" name="图片 3">
            <a:extLst>
              <a:ext uri="{FF2B5EF4-FFF2-40B4-BE49-F238E27FC236}">
                <a16:creationId xmlns:a16="http://schemas.microsoft.com/office/drawing/2014/main" id="{E194EB29-5C8B-441B-8E12-10C6844428AF}"/>
              </a:ext>
            </a:extLst>
          </p:cNvPr>
          <p:cNvPicPr>
            <a:picLocks noChangeAspect="1"/>
          </p:cNvPicPr>
          <p:nvPr/>
        </p:nvPicPr>
        <p:blipFill>
          <a:blip r:embed="rId4"/>
          <a:stretch>
            <a:fillRect/>
          </a:stretch>
        </p:blipFill>
        <p:spPr>
          <a:xfrm>
            <a:off x="4687063" y="715008"/>
            <a:ext cx="2186885" cy="3681555"/>
          </a:xfrm>
          <a:prstGeom prst="rect">
            <a:avLst/>
          </a:prstGeom>
        </p:spPr>
      </p:pic>
    </p:spTree>
    <p:extLst>
      <p:ext uri="{BB962C8B-B14F-4D97-AF65-F5344CB8AC3E}">
        <p14:creationId xmlns:p14="http://schemas.microsoft.com/office/powerpoint/2010/main" val="197561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Rem</a:t>
            </a:r>
            <a:r>
              <a:rPr lang="zh-CN" altLang="en-US" sz="2135" noProof="1">
                <a:sym typeface="+mn-ea"/>
              </a:rPr>
              <a:t>ix IDE（续）</a:t>
            </a:r>
            <a:endParaRPr lang="zh-CN" altLang="en-US" noProof="1"/>
          </a:p>
        </p:txBody>
      </p:sp>
      <p:sp>
        <p:nvSpPr>
          <p:cNvPr id="3" name="文本框 2">
            <a:extLst>
              <a:ext uri="{FF2B5EF4-FFF2-40B4-BE49-F238E27FC236}">
                <a16:creationId xmlns:a16="http://schemas.microsoft.com/office/drawing/2014/main" id="{26DFE53D-4B22-4473-A425-6EEF563864BB}"/>
              </a:ext>
            </a:extLst>
          </p:cNvPr>
          <p:cNvSpPr txBox="1"/>
          <p:nvPr/>
        </p:nvSpPr>
        <p:spPr>
          <a:xfrm>
            <a:off x="312738" y="939800"/>
            <a:ext cx="7369175" cy="523220"/>
          </a:xfrm>
          <a:prstGeom prst="rect">
            <a:avLst/>
          </a:prstGeom>
          <a:noFill/>
        </p:spPr>
        <p:txBody>
          <a:bodyPr>
            <a:spAutoFit/>
          </a:bodyPr>
          <a:lstStyle/>
          <a:p>
            <a:r>
              <a:rPr lang="en-US" altLang="zh-CN" sz="1400" b="1" noProof="1">
                <a:latin typeface="微软雅黑" panose="020B0503020204020204" pitchFamily="34" charset="-122"/>
                <a:ea typeface="微软雅黑" panose="020B0503020204020204" pitchFamily="34" charset="-122"/>
              </a:rPr>
              <a:t>4. </a:t>
            </a:r>
            <a:r>
              <a:rPr lang="zh-CN" altLang="en-US" sz="1400" b="1" noProof="1">
                <a:latin typeface="微软雅黑" panose="020B0503020204020204" pitchFamily="34" charset="-122"/>
                <a:ea typeface="微软雅黑" panose="020B0503020204020204" pitchFamily="34" charset="-122"/>
              </a:rPr>
              <a:t>单步</a:t>
            </a:r>
            <a:r>
              <a:rPr lang="en-US" altLang="zh-CN" sz="1400" b="1" noProof="1">
                <a:latin typeface="微软雅黑" panose="020B0503020204020204" pitchFamily="34" charset="-122"/>
                <a:ea typeface="微软雅黑" panose="020B0503020204020204" pitchFamily="34" charset="-122"/>
              </a:rPr>
              <a:t>Debug</a:t>
            </a:r>
            <a:r>
              <a:rPr lang="zh-CN" altLang="en-US" sz="1400" b="1" noProof="1">
                <a:latin typeface="微软雅黑" panose="020B0503020204020204" pitchFamily="34" charset="-122"/>
                <a:ea typeface="微软雅黑" panose="020B0503020204020204" pitchFamily="34" charset="-122"/>
              </a:rPr>
              <a:t>合约</a:t>
            </a:r>
          </a:p>
          <a:p>
            <a:pPr marL="285750" indent="-285750"/>
            <a:r>
              <a:rPr lang="zh-CN" altLang="en-US" sz="1400" noProof="1">
                <a:latin typeface="微软雅黑" panose="020B0503020204020204" pitchFamily="34" charset="-122"/>
                <a:ea typeface="微软雅黑" panose="020B0503020204020204" pitchFamily="34" charset="-122"/>
              </a:rPr>
              <a:t> 在日志终端窗口处的每一条交易均可进行单步调试，点击</a:t>
            </a:r>
            <a:r>
              <a:rPr lang="en-US" altLang="zh-CN" sz="1400" noProof="1">
                <a:latin typeface="微软雅黑" panose="020B0503020204020204" pitchFamily="34" charset="-122"/>
                <a:ea typeface="微软雅黑" panose="020B0503020204020204" pitchFamily="34" charset="-122"/>
              </a:rPr>
              <a:t>Debug</a:t>
            </a:r>
            <a:r>
              <a:rPr lang="zh-CN" altLang="en-US" sz="1400" noProof="1">
                <a:latin typeface="微软雅黑" panose="020B0503020204020204" pitchFamily="34" charset="-122"/>
                <a:ea typeface="微软雅黑" panose="020B0503020204020204" pitchFamily="34" charset="-122"/>
              </a:rPr>
              <a:t>进入调试窗口。</a:t>
            </a:r>
          </a:p>
        </p:txBody>
      </p:sp>
      <p:sp>
        <p:nvSpPr>
          <p:cNvPr id="46084" name="文本框 6">
            <a:extLst>
              <a:ext uri="{FF2B5EF4-FFF2-40B4-BE49-F238E27FC236}">
                <a16:creationId xmlns:a16="http://schemas.microsoft.com/office/drawing/2014/main" id="{060E9EC3-33F8-4BA1-94AF-211DF713FC05}"/>
              </a:ext>
            </a:extLst>
          </p:cNvPr>
          <p:cNvSpPr txBox="1">
            <a:spLocks noChangeArrowheads="1"/>
          </p:cNvSpPr>
          <p:nvPr/>
        </p:nvSpPr>
        <p:spPr bwMode="auto">
          <a:xfrm>
            <a:off x="3650048" y="2355137"/>
            <a:ext cx="28866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在</a:t>
            </a:r>
            <a:r>
              <a:rPr lang="en-US" altLang="zh-CN" sz="1200" dirty="0">
                <a:solidFill>
                  <a:schemeClr val="accent1"/>
                </a:solidFill>
                <a:latin typeface="微软雅黑" panose="020B0503020204020204" pitchFamily="34" charset="-122"/>
                <a:ea typeface="微软雅黑" panose="020B0503020204020204" pitchFamily="34" charset="-122"/>
              </a:rPr>
              <a:t>DEBUGGER</a:t>
            </a:r>
            <a:r>
              <a:rPr lang="zh-CN" altLang="en-US" sz="1200" dirty="0">
                <a:solidFill>
                  <a:schemeClr val="accent1"/>
                </a:solidFill>
                <a:latin typeface="微软雅黑" panose="020B0503020204020204" pitchFamily="34" charset="-122"/>
                <a:ea typeface="微软雅黑" panose="020B0503020204020204" pitchFamily="34" charset="-122"/>
              </a:rPr>
              <a:t>窗口可以看到所有</a:t>
            </a:r>
            <a:r>
              <a:rPr lang="en-US" altLang="zh-CN" sz="1200" dirty="0">
                <a:solidFill>
                  <a:schemeClr val="accent1"/>
                </a:solidFill>
                <a:latin typeface="微软雅黑" panose="020B0503020204020204" pitchFamily="34" charset="-122"/>
                <a:ea typeface="微软雅黑" panose="020B0503020204020204" pitchFamily="34" charset="-122"/>
              </a:rPr>
              <a:t>EVM</a:t>
            </a:r>
            <a:r>
              <a:rPr lang="zh-CN" altLang="en-US" sz="1200" dirty="0">
                <a:solidFill>
                  <a:schemeClr val="accent1"/>
                </a:solidFill>
                <a:latin typeface="微软雅黑" panose="020B0503020204020204" pitchFamily="34" charset="-122"/>
                <a:ea typeface="微软雅黑" panose="020B0503020204020204" pitchFamily="34" charset="-122"/>
              </a:rPr>
              <a:t>执行的实时参数信息，包括：</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字节码粒度的单步执行</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实时堆栈、内存使用量</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实时</a:t>
            </a:r>
            <a:r>
              <a:rPr lang="en-US" altLang="zh-CN" sz="1200" dirty="0">
                <a:solidFill>
                  <a:schemeClr val="accent1"/>
                </a:solidFill>
                <a:latin typeface="微软雅黑" panose="020B0503020204020204" pitchFamily="34" charset="-122"/>
                <a:ea typeface="微软雅黑" panose="020B0503020204020204" pitchFamily="34" charset="-122"/>
              </a:rPr>
              <a:t>Gas</a:t>
            </a:r>
            <a:r>
              <a:rPr lang="zh-CN" altLang="en-US" sz="1200" dirty="0">
                <a:solidFill>
                  <a:schemeClr val="accent1"/>
                </a:solidFill>
                <a:latin typeface="微软雅黑" panose="020B0503020204020204" pitchFamily="34" charset="-122"/>
                <a:ea typeface="微软雅黑" panose="020B0503020204020204" pitchFamily="34" charset="-122"/>
              </a:rPr>
              <a:t>使用量</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zh-CN" altLang="en-US" sz="1200" dirty="0">
                <a:solidFill>
                  <a:schemeClr val="accent1"/>
                </a:solidFill>
                <a:latin typeface="微软雅黑" panose="020B0503020204020204" pitchFamily="34" charset="-122"/>
                <a:ea typeface="微软雅黑" panose="020B0503020204020204" pitchFamily="34" charset="-122"/>
              </a:rPr>
              <a:t>。。。</a:t>
            </a:r>
          </a:p>
        </p:txBody>
      </p:sp>
      <p:pic>
        <p:nvPicPr>
          <p:cNvPr id="7" name="图片 6">
            <a:extLst>
              <a:ext uri="{FF2B5EF4-FFF2-40B4-BE49-F238E27FC236}">
                <a16:creationId xmlns:a16="http://schemas.microsoft.com/office/drawing/2014/main" id="{C17321E7-762E-4119-80AF-5659C337D804}"/>
              </a:ext>
            </a:extLst>
          </p:cNvPr>
          <p:cNvPicPr>
            <a:picLocks noChangeAspect="1"/>
          </p:cNvPicPr>
          <p:nvPr/>
        </p:nvPicPr>
        <p:blipFill>
          <a:blip r:embed="rId3"/>
          <a:stretch>
            <a:fillRect/>
          </a:stretch>
        </p:blipFill>
        <p:spPr>
          <a:xfrm>
            <a:off x="227677" y="1473653"/>
            <a:ext cx="7815262" cy="482766"/>
          </a:xfrm>
          <a:prstGeom prst="rect">
            <a:avLst/>
          </a:prstGeom>
        </p:spPr>
      </p:pic>
      <p:pic>
        <p:nvPicPr>
          <p:cNvPr id="11" name="图片 10">
            <a:extLst>
              <a:ext uri="{FF2B5EF4-FFF2-40B4-BE49-F238E27FC236}">
                <a16:creationId xmlns:a16="http://schemas.microsoft.com/office/drawing/2014/main" id="{28170587-195A-447E-9E49-0198455B6BE6}"/>
              </a:ext>
            </a:extLst>
          </p:cNvPr>
          <p:cNvPicPr>
            <a:picLocks noChangeAspect="1"/>
          </p:cNvPicPr>
          <p:nvPr/>
        </p:nvPicPr>
        <p:blipFill>
          <a:blip r:embed="rId4"/>
          <a:stretch>
            <a:fillRect/>
          </a:stretch>
        </p:blipFill>
        <p:spPr>
          <a:xfrm>
            <a:off x="100588" y="2062302"/>
            <a:ext cx="3622100" cy="2008048"/>
          </a:xfrm>
          <a:prstGeom prst="rect">
            <a:avLst/>
          </a:prstGeom>
        </p:spPr>
      </p:pic>
    </p:spTree>
    <p:extLst>
      <p:ext uri="{BB962C8B-B14F-4D97-AF65-F5344CB8AC3E}">
        <p14:creationId xmlns:p14="http://schemas.microsoft.com/office/powerpoint/2010/main" val="2453557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VS</a:t>
            </a:r>
            <a:r>
              <a:rPr lang="zh-CN" altLang="en-US" sz="2135" noProof="1">
                <a:sym typeface="+mn-ea"/>
              </a:rPr>
              <a:t> </a:t>
            </a:r>
            <a:r>
              <a:rPr lang="en-US" altLang="zh-CN" sz="2135" noProof="1">
                <a:sym typeface="+mn-ea"/>
              </a:rPr>
              <a:t>Code</a:t>
            </a:r>
            <a:r>
              <a:rPr lang="zh-CN" altLang="en-US" sz="2135" noProof="1">
                <a:sym typeface="+mn-ea"/>
              </a:rPr>
              <a:t> </a:t>
            </a:r>
            <a:r>
              <a:rPr lang="en-US" altLang="zh-CN" sz="2135" noProof="1">
                <a:sym typeface="+mn-ea"/>
              </a:rPr>
              <a:t>+</a:t>
            </a:r>
            <a:r>
              <a:rPr lang="zh-CN" altLang="en-US" sz="2135" noProof="1">
                <a:sym typeface="+mn-ea"/>
              </a:rPr>
              <a:t> </a:t>
            </a:r>
            <a:r>
              <a:rPr lang="en-US" altLang="zh-CN" sz="2135" noProof="1">
                <a:sym typeface="+mn-ea"/>
              </a:rPr>
              <a:t>Truffle</a:t>
            </a:r>
            <a:endParaRPr lang="zh-CN" altLang="en-US" noProof="1"/>
          </a:p>
        </p:txBody>
      </p:sp>
      <p:sp>
        <p:nvSpPr>
          <p:cNvPr id="6" name="文本框 5">
            <a:extLst>
              <a:ext uri="{FF2B5EF4-FFF2-40B4-BE49-F238E27FC236}">
                <a16:creationId xmlns:a16="http://schemas.microsoft.com/office/drawing/2014/main" id="{B2A2B7E9-5947-B44D-B1C7-C29E2E786C2E}"/>
              </a:ext>
            </a:extLst>
          </p:cNvPr>
          <p:cNvSpPr txBox="1"/>
          <p:nvPr/>
        </p:nvSpPr>
        <p:spPr>
          <a:xfrm>
            <a:off x="593124" y="1171573"/>
            <a:ext cx="1909119" cy="369332"/>
          </a:xfrm>
          <a:prstGeom prst="rect">
            <a:avLst/>
          </a:prstGeom>
          <a:noFill/>
        </p:spPr>
        <p:txBody>
          <a:bodyPr wrap="square" rtlCol="0">
            <a:spAutoFit/>
          </a:bodyPr>
          <a:lstStyle/>
          <a:p>
            <a:r>
              <a:rPr kumimoji="1" lang="zh-CN" altLang="en-US" dirty="0">
                <a:solidFill>
                  <a:srgbClr val="FF0000"/>
                </a:solidFill>
              </a:rPr>
              <a:t>推荐开发方式</a:t>
            </a:r>
          </a:p>
        </p:txBody>
      </p:sp>
      <p:pic>
        <p:nvPicPr>
          <p:cNvPr id="8" name="图片 7">
            <a:extLst>
              <a:ext uri="{FF2B5EF4-FFF2-40B4-BE49-F238E27FC236}">
                <a16:creationId xmlns:a16="http://schemas.microsoft.com/office/drawing/2014/main" id="{1FAFB0E4-2096-AD4C-AD9B-0BD41DAAF3E8}"/>
              </a:ext>
            </a:extLst>
          </p:cNvPr>
          <p:cNvPicPr>
            <a:picLocks noChangeAspect="1"/>
          </p:cNvPicPr>
          <p:nvPr/>
        </p:nvPicPr>
        <p:blipFill>
          <a:blip r:embed="rId3"/>
          <a:stretch>
            <a:fillRect/>
          </a:stretch>
        </p:blipFill>
        <p:spPr>
          <a:xfrm>
            <a:off x="2123989" y="2161615"/>
            <a:ext cx="545070" cy="545070"/>
          </a:xfrm>
          <a:prstGeom prst="rect">
            <a:avLst/>
          </a:prstGeom>
        </p:spPr>
      </p:pic>
      <p:sp>
        <p:nvSpPr>
          <p:cNvPr id="9" name="文本框 8">
            <a:extLst>
              <a:ext uri="{FF2B5EF4-FFF2-40B4-BE49-F238E27FC236}">
                <a16:creationId xmlns:a16="http://schemas.microsoft.com/office/drawing/2014/main" id="{FA8F96A4-8219-0B4D-81B7-1FB1FA0CB4FC}"/>
              </a:ext>
            </a:extLst>
          </p:cNvPr>
          <p:cNvSpPr txBox="1"/>
          <p:nvPr/>
        </p:nvSpPr>
        <p:spPr>
          <a:xfrm>
            <a:off x="1611950" y="2891862"/>
            <a:ext cx="15691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indent="0">
              <a:defRPr sz="1400">
                <a:latin typeface="微软雅黑" panose="020B0503020204020204" pitchFamily="34" charset="-122"/>
                <a:ea typeface="微软雅黑" panose="020B0503020204020204" pitchFamily="34" charset="-122"/>
              </a:defRPr>
            </a:lvl1pPr>
            <a:lvl6pPr fontAlgn="base">
              <a:spcBef>
                <a:spcPct val="0"/>
              </a:spcBef>
              <a:spcAft>
                <a:spcPct val="0"/>
              </a:spcAft>
              <a:buFont typeface="Arial" panose="020B0604020202020204" pitchFamily="34" charset="0"/>
            </a:lvl6pPr>
            <a:lvl7pPr fontAlgn="base">
              <a:spcBef>
                <a:spcPct val="0"/>
              </a:spcBef>
              <a:spcAft>
                <a:spcPct val="0"/>
              </a:spcAft>
              <a:buFont typeface="Arial" panose="020B0604020202020204" pitchFamily="34" charset="0"/>
            </a:lvl7pPr>
            <a:lvl8pPr fontAlgn="base">
              <a:spcBef>
                <a:spcPct val="0"/>
              </a:spcBef>
              <a:spcAft>
                <a:spcPct val="0"/>
              </a:spcAft>
              <a:buFont typeface="Arial" panose="020B0604020202020204" pitchFamily="34" charset="0"/>
            </a:lvl8pPr>
            <a:lvl9pPr fontAlgn="base">
              <a:spcBef>
                <a:spcPct val="0"/>
              </a:spcBef>
              <a:spcAft>
                <a:spcPct val="0"/>
              </a:spcAft>
              <a:buFont typeface="Arial" panose="020B0604020202020204" pitchFamily="34" charset="0"/>
            </a:lvl9pPr>
          </a:lstStyle>
          <a:p>
            <a:r>
              <a:rPr lang="en-US" altLang="zh-CN" sz="1200" dirty="0"/>
              <a:t>Visual</a:t>
            </a:r>
            <a:r>
              <a:rPr lang="zh-CN" altLang="en-US" sz="1200" dirty="0"/>
              <a:t> </a:t>
            </a:r>
            <a:r>
              <a:rPr lang="en-US" altLang="zh-CN" sz="1200" dirty="0"/>
              <a:t>Studio</a:t>
            </a:r>
            <a:r>
              <a:rPr lang="zh-CN" altLang="en-US" sz="1200" dirty="0"/>
              <a:t> </a:t>
            </a:r>
            <a:r>
              <a:rPr lang="en-US" altLang="zh-CN" sz="1200" dirty="0"/>
              <a:t>Code</a:t>
            </a:r>
            <a:endParaRPr lang="zh-CN" altLang="en-US" sz="1200" dirty="0"/>
          </a:p>
        </p:txBody>
      </p:sp>
      <p:pic>
        <p:nvPicPr>
          <p:cNvPr id="10" name="图片 9">
            <a:extLst>
              <a:ext uri="{FF2B5EF4-FFF2-40B4-BE49-F238E27FC236}">
                <a16:creationId xmlns:a16="http://schemas.microsoft.com/office/drawing/2014/main" id="{5A72799A-A17B-124E-9069-7643FF4B0E6C}"/>
              </a:ext>
            </a:extLst>
          </p:cNvPr>
          <p:cNvPicPr>
            <a:picLocks noChangeAspect="1"/>
          </p:cNvPicPr>
          <p:nvPr/>
        </p:nvPicPr>
        <p:blipFill>
          <a:blip r:embed="rId4"/>
          <a:stretch>
            <a:fillRect/>
          </a:stretch>
        </p:blipFill>
        <p:spPr>
          <a:xfrm>
            <a:off x="4573373" y="2092754"/>
            <a:ext cx="820351" cy="799842"/>
          </a:xfrm>
          <a:prstGeom prst="rect">
            <a:avLst/>
          </a:prstGeom>
        </p:spPr>
      </p:pic>
    </p:spTree>
    <p:extLst>
      <p:ext uri="{BB962C8B-B14F-4D97-AF65-F5344CB8AC3E}">
        <p14:creationId xmlns:p14="http://schemas.microsoft.com/office/powerpoint/2010/main" val="205776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VS</a:t>
            </a:r>
            <a:r>
              <a:rPr lang="zh-CN" altLang="en-US" sz="2135" noProof="1">
                <a:sym typeface="+mn-ea"/>
              </a:rPr>
              <a:t> </a:t>
            </a:r>
            <a:r>
              <a:rPr lang="en-US" altLang="zh-CN" sz="2135" noProof="1">
                <a:sym typeface="+mn-ea"/>
              </a:rPr>
              <a:t>Code</a:t>
            </a:r>
            <a:r>
              <a:rPr lang="zh-CN" altLang="en-US" sz="2135" noProof="1">
                <a:sym typeface="+mn-ea"/>
              </a:rPr>
              <a:t> </a:t>
            </a:r>
            <a:r>
              <a:rPr lang="en-US" altLang="zh-CN" sz="2135" noProof="1">
                <a:sym typeface="+mn-ea"/>
              </a:rPr>
              <a:t>+</a:t>
            </a:r>
            <a:r>
              <a:rPr lang="zh-CN" altLang="en-US" sz="2135" noProof="1">
                <a:sym typeface="+mn-ea"/>
              </a:rPr>
              <a:t> </a:t>
            </a:r>
            <a:r>
              <a:rPr lang="en-US" altLang="zh-CN" sz="2135" noProof="1">
                <a:sym typeface="+mn-ea"/>
              </a:rPr>
              <a:t>Truffle</a:t>
            </a:r>
            <a:endParaRPr lang="zh-CN" altLang="en-US" noProof="1"/>
          </a:p>
        </p:txBody>
      </p:sp>
      <p:sp>
        <p:nvSpPr>
          <p:cNvPr id="9" name="文本框 8">
            <a:extLst>
              <a:ext uri="{FF2B5EF4-FFF2-40B4-BE49-F238E27FC236}">
                <a16:creationId xmlns:a16="http://schemas.microsoft.com/office/drawing/2014/main" id="{96CBA3AA-2A2B-DB42-8F30-AF2EF431040E}"/>
              </a:ext>
            </a:extLst>
          </p:cNvPr>
          <p:cNvSpPr txBox="1"/>
          <p:nvPr/>
        </p:nvSpPr>
        <p:spPr>
          <a:xfrm>
            <a:off x="296562" y="918259"/>
            <a:ext cx="1909119" cy="338554"/>
          </a:xfrm>
          <a:prstGeom prst="rect">
            <a:avLst/>
          </a:prstGeom>
          <a:noFill/>
        </p:spPr>
        <p:txBody>
          <a:bodyPr wrap="square" rtlCol="0">
            <a:spAutoFit/>
          </a:bodyPr>
          <a:lstStyle/>
          <a:p>
            <a:r>
              <a:rPr kumimoji="1" lang="zh-CN" altLang="en-US" sz="1600" dirty="0">
                <a:solidFill>
                  <a:srgbClr val="FF0000"/>
                </a:solidFill>
              </a:rPr>
              <a:t>安装</a:t>
            </a:r>
            <a:r>
              <a:rPr kumimoji="1" lang="en-US" altLang="zh-CN" sz="1600" dirty="0">
                <a:solidFill>
                  <a:srgbClr val="FF0000"/>
                </a:solidFill>
              </a:rPr>
              <a:t>VS</a:t>
            </a:r>
            <a:r>
              <a:rPr kumimoji="1" lang="zh-CN" altLang="en-US" sz="1600" dirty="0">
                <a:solidFill>
                  <a:srgbClr val="FF0000"/>
                </a:solidFill>
              </a:rPr>
              <a:t> </a:t>
            </a:r>
            <a:r>
              <a:rPr kumimoji="1" lang="en-US" altLang="zh-CN" sz="1600" dirty="0">
                <a:solidFill>
                  <a:srgbClr val="FF0000"/>
                </a:solidFill>
              </a:rPr>
              <a:t>Code</a:t>
            </a:r>
            <a:endParaRPr kumimoji="1" lang="zh-CN" altLang="en-US" sz="1600" dirty="0">
              <a:solidFill>
                <a:srgbClr val="FF0000"/>
              </a:solidFill>
            </a:endParaRPr>
          </a:p>
        </p:txBody>
      </p:sp>
      <p:sp>
        <p:nvSpPr>
          <p:cNvPr id="3" name="矩形 2">
            <a:extLst>
              <a:ext uri="{FF2B5EF4-FFF2-40B4-BE49-F238E27FC236}">
                <a16:creationId xmlns:a16="http://schemas.microsoft.com/office/drawing/2014/main" id="{7871213F-677B-2947-980F-A04235E2F92A}"/>
              </a:ext>
            </a:extLst>
          </p:cNvPr>
          <p:cNvSpPr/>
          <p:nvPr/>
        </p:nvSpPr>
        <p:spPr>
          <a:xfrm>
            <a:off x="1817463" y="887481"/>
            <a:ext cx="2954655" cy="369332"/>
          </a:xfrm>
          <a:prstGeom prst="rect">
            <a:avLst/>
          </a:prstGeom>
        </p:spPr>
        <p:txBody>
          <a:bodyPr wrap="none">
            <a:spAutoFit/>
          </a:bodyPr>
          <a:lstStyle/>
          <a:p>
            <a:r>
              <a:rPr lang="en" altLang="zh-CN" dirty="0">
                <a:hlinkClick r:id="rId3"/>
              </a:rPr>
              <a:t>https://code.visualstudio.com/</a:t>
            </a:r>
            <a:endParaRPr lang="zh-CN" altLang="en-US" dirty="0"/>
          </a:p>
        </p:txBody>
      </p:sp>
      <p:sp>
        <p:nvSpPr>
          <p:cNvPr id="7" name="文本框 6">
            <a:extLst>
              <a:ext uri="{FF2B5EF4-FFF2-40B4-BE49-F238E27FC236}">
                <a16:creationId xmlns:a16="http://schemas.microsoft.com/office/drawing/2014/main" id="{CF235508-B9D3-E144-B053-555ACB84257B}"/>
              </a:ext>
            </a:extLst>
          </p:cNvPr>
          <p:cNvSpPr txBox="1"/>
          <p:nvPr/>
        </p:nvSpPr>
        <p:spPr>
          <a:xfrm>
            <a:off x="296562" y="1334470"/>
            <a:ext cx="4009767" cy="307777"/>
          </a:xfrm>
          <a:prstGeom prst="rect">
            <a:avLst/>
          </a:prstGeom>
          <a:noFill/>
        </p:spPr>
        <p:txBody>
          <a:bodyPr wrap="square" rtlCol="0">
            <a:spAutoFit/>
          </a:bodyPr>
          <a:lstStyle/>
          <a:p>
            <a:r>
              <a:rPr kumimoji="1" lang="zh-CN" altLang="en-US" sz="1400" dirty="0"/>
              <a:t>在插件市场</a:t>
            </a:r>
            <a:r>
              <a:rPr kumimoji="1" lang="en-US" altLang="zh-CN" sz="1400" dirty="0"/>
              <a:t>EXTENSIONS</a:t>
            </a:r>
            <a:r>
              <a:rPr kumimoji="1" lang="zh-CN" altLang="en-US" sz="1400" dirty="0"/>
              <a:t>安装</a:t>
            </a:r>
            <a:r>
              <a:rPr kumimoji="1" lang="en-US" altLang="zh-CN" sz="1400" dirty="0"/>
              <a:t>solidity</a:t>
            </a:r>
            <a:r>
              <a:rPr kumimoji="1" lang="zh-CN" altLang="en-US" sz="1400" dirty="0"/>
              <a:t>插件</a:t>
            </a:r>
          </a:p>
        </p:txBody>
      </p:sp>
      <p:pic>
        <p:nvPicPr>
          <p:cNvPr id="10" name="图片 9">
            <a:extLst>
              <a:ext uri="{FF2B5EF4-FFF2-40B4-BE49-F238E27FC236}">
                <a16:creationId xmlns:a16="http://schemas.microsoft.com/office/drawing/2014/main" id="{4F685AB4-FB67-491B-BEA8-53A201132896}"/>
              </a:ext>
            </a:extLst>
          </p:cNvPr>
          <p:cNvPicPr>
            <a:picLocks noChangeAspect="1"/>
          </p:cNvPicPr>
          <p:nvPr/>
        </p:nvPicPr>
        <p:blipFill>
          <a:blip r:embed="rId4"/>
          <a:stretch>
            <a:fillRect/>
          </a:stretch>
        </p:blipFill>
        <p:spPr>
          <a:xfrm>
            <a:off x="1689100" y="1719904"/>
            <a:ext cx="4749800" cy="2560439"/>
          </a:xfrm>
          <a:prstGeom prst="rect">
            <a:avLst/>
          </a:prstGeom>
        </p:spPr>
      </p:pic>
    </p:spTree>
    <p:extLst>
      <p:ext uri="{BB962C8B-B14F-4D97-AF65-F5344CB8AC3E}">
        <p14:creationId xmlns:p14="http://schemas.microsoft.com/office/powerpoint/2010/main" val="391340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55E7C-DD24-4670-9AD5-0B54030A1666}"/>
              </a:ext>
            </a:extLst>
          </p:cNvPr>
          <p:cNvSpPr>
            <a:spLocks noGrp="1"/>
          </p:cNvSpPr>
          <p:nvPr>
            <p:ph type="title"/>
          </p:nvPr>
        </p:nvSpPr>
        <p:spPr/>
        <p:txBody>
          <a:bodyPr/>
          <a:lstStyle/>
          <a:p>
            <a:r>
              <a:rPr lang="zh-CN" altLang="en-US" noProof="1"/>
              <a:t>内容简介</a:t>
            </a:r>
          </a:p>
        </p:txBody>
      </p:sp>
      <p:sp>
        <p:nvSpPr>
          <p:cNvPr id="3" name="内容占位符 2">
            <a:extLst>
              <a:ext uri="{FF2B5EF4-FFF2-40B4-BE49-F238E27FC236}">
                <a16:creationId xmlns:a16="http://schemas.microsoft.com/office/drawing/2014/main" id="{0B2CACFC-99D8-4C1E-841B-4AA4A7EA960E}"/>
              </a:ext>
            </a:extLst>
          </p:cNvPr>
          <p:cNvSpPr>
            <a:spLocks noGrp="1"/>
          </p:cNvSpPr>
          <p:nvPr>
            <p:ph idx="1"/>
          </p:nvPr>
        </p:nvSpPr>
        <p:spPr>
          <a:xfrm>
            <a:off x="126047" y="796766"/>
            <a:ext cx="3325813" cy="2566987"/>
          </a:xfrm>
        </p:spPr>
        <p:txBody>
          <a:bodyPr/>
          <a:lstStyle/>
          <a:p>
            <a:pPr marL="304800" indent="-304800">
              <a:lnSpc>
                <a:spcPct val="150000"/>
              </a:lnSpc>
              <a:buClr>
                <a:srgbClr val="3A4A6A"/>
              </a:buClr>
              <a:buSzPct val="100000"/>
              <a:buFont typeface="+mj-ea"/>
              <a:buAutoNum type="ea1JpnChsDbPeriod"/>
            </a:pPr>
            <a:r>
              <a:rPr lang="zh-CN" altLang="en-US" sz="1895" noProof="1"/>
              <a:t>以太坊开发环境搭建</a:t>
            </a:r>
            <a:endParaRPr lang="en-US" altLang="zh-CN" sz="1895" noProof="1"/>
          </a:p>
          <a:p>
            <a:pPr marL="304800" indent="-304800">
              <a:lnSpc>
                <a:spcPct val="150000"/>
              </a:lnSpc>
              <a:buClr>
                <a:srgbClr val="002060"/>
              </a:buClr>
              <a:buSzPct val="100000"/>
              <a:buFont typeface="+mj-ea"/>
              <a:buAutoNum type="ea1JpnChsDbPeriod"/>
            </a:pPr>
            <a:r>
              <a:rPr sz="1895" noProof="1"/>
              <a:t>以</a:t>
            </a:r>
            <a:r>
              <a:rPr sz="1895" noProof="1">
                <a:solidFill>
                  <a:srgbClr val="3A4A6A"/>
                </a:solidFill>
              </a:rPr>
              <a:t>太坊</a:t>
            </a:r>
            <a:r>
              <a:rPr sz="1895" noProof="1"/>
              <a:t>集成开发环境</a:t>
            </a:r>
            <a:endParaRPr lang="en-US" altLang="zh-CN" sz="1895" noProof="1"/>
          </a:p>
          <a:p>
            <a:pPr marL="304800" indent="-304800">
              <a:lnSpc>
                <a:spcPct val="150000"/>
              </a:lnSpc>
              <a:buClr>
                <a:srgbClr val="002060"/>
              </a:buClr>
              <a:buSzPct val="100000"/>
              <a:buFont typeface="+mj-ea"/>
              <a:buAutoNum type="ea1JpnChsDbPeriod"/>
            </a:pPr>
            <a:r>
              <a:rPr sz="1895" noProof="1"/>
              <a:t>以太坊编程接口</a:t>
            </a:r>
            <a:endParaRPr lang="en-US" altLang="zh-CN" sz="1895" noProof="1"/>
          </a:p>
          <a:p>
            <a:pPr marL="304800" indent="-304800">
              <a:lnSpc>
                <a:spcPct val="150000"/>
              </a:lnSpc>
              <a:buClr>
                <a:srgbClr val="002060"/>
              </a:buClr>
              <a:buSzPct val="100000"/>
              <a:buFont typeface="+mj-ea"/>
              <a:buAutoNum type="ea1JpnChsDbPeriod"/>
            </a:pPr>
            <a:r>
              <a:rPr lang="en-US" altLang="zh-CN" sz="1895" noProof="1"/>
              <a:t>DApp</a:t>
            </a:r>
            <a:r>
              <a:rPr sz="1895" noProof="1"/>
              <a:t>开发框架和流程</a:t>
            </a:r>
          </a:p>
          <a:p>
            <a:pPr marL="304800" indent="-304800">
              <a:lnSpc>
                <a:spcPct val="150000"/>
              </a:lnSpc>
              <a:buClr>
                <a:srgbClr val="002060"/>
              </a:buClr>
              <a:buSzPct val="100000"/>
              <a:buFont typeface="+mj-ea"/>
              <a:buAutoNum type="ea1JpnChsDbPeriod"/>
            </a:pPr>
            <a:r>
              <a:rPr lang="en-US" altLang="zh-CN" sz="1895" noProof="1"/>
              <a:t>Dapp</a:t>
            </a:r>
            <a:r>
              <a:rPr lang="zh-CN" altLang="en-US" sz="1895" noProof="1"/>
              <a:t>优秀案例</a:t>
            </a:r>
            <a:endParaRPr sz="1895" noProof="1"/>
          </a:p>
        </p:txBody>
      </p:sp>
      <p:sp>
        <p:nvSpPr>
          <p:cNvPr id="4" name="文本框 3">
            <a:extLst>
              <a:ext uri="{FF2B5EF4-FFF2-40B4-BE49-F238E27FC236}">
                <a16:creationId xmlns:a16="http://schemas.microsoft.com/office/drawing/2014/main" id="{21F97BA5-5653-4214-89CB-C823F4618FBB}"/>
              </a:ext>
            </a:extLst>
          </p:cNvPr>
          <p:cNvSpPr txBox="1"/>
          <p:nvPr/>
        </p:nvSpPr>
        <p:spPr>
          <a:xfrm>
            <a:off x="2621728" y="1716751"/>
            <a:ext cx="1563698" cy="276999"/>
          </a:xfrm>
          <a:prstGeom prst="rect">
            <a:avLst/>
          </a:prstGeom>
          <a:noFill/>
        </p:spPr>
        <p:txBody>
          <a:bodyPr wrap="none" rtlCol="0">
            <a:spAutoFit/>
          </a:bodyPr>
          <a:lstStyle/>
          <a:p>
            <a:r>
              <a:rPr lang="en-US" altLang="zh-CN" sz="1200" dirty="0"/>
              <a:t>Remix IDE,  VS Code</a:t>
            </a:r>
            <a:endParaRPr lang="zh-CN" altLang="en-US" sz="1200" dirty="0"/>
          </a:p>
        </p:txBody>
      </p:sp>
      <p:sp>
        <p:nvSpPr>
          <p:cNvPr id="5" name="文本框 4">
            <a:extLst>
              <a:ext uri="{FF2B5EF4-FFF2-40B4-BE49-F238E27FC236}">
                <a16:creationId xmlns:a16="http://schemas.microsoft.com/office/drawing/2014/main" id="{1305A096-DF88-46BB-B068-16A8A18ABAAF}"/>
              </a:ext>
            </a:extLst>
          </p:cNvPr>
          <p:cNvSpPr txBox="1"/>
          <p:nvPr/>
        </p:nvSpPr>
        <p:spPr>
          <a:xfrm>
            <a:off x="2621728" y="1187509"/>
            <a:ext cx="3876382" cy="276999"/>
          </a:xfrm>
          <a:prstGeom prst="rect">
            <a:avLst/>
          </a:prstGeom>
          <a:noFill/>
        </p:spPr>
        <p:txBody>
          <a:bodyPr wrap="none" rtlCol="0">
            <a:spAutoFit/>
          </a:bodyPr>
          <a:lstStyle/>
          <a:p>
            <a:r>
              <a:rPr lang="en-US" altLang="zh-CN" sz="1200" dirty="0"/>
              <a:t>Node.js</a:t>
            </a:r>
            <a:r>
              <a:rPr lang="zh-CN" altLang="en-US" sz="1200" dirty="0"/>
              <a:t>、</a:t>
            </a:r>
            <a:r>
              <a:rPr lang="en-US" altLang="zh-CN" sz="1200" dirty="0" err="1"/>
              <a:t>npm</a:t>
            </a:r>
            <a:r>
              <a:rPr lang="zh-CN" altLang="en-US" sz="1200" dirty="0"/>
              <a:t>、</a:t>
            </a:r>
            <a:r>
              <a:rPr lang="en-US" altLang="zh-CN" sz="1200" dirty="0" err="1"/>
              <a:t>solc</a:t>
            </a:r>
            <a:r>
              <a:rPr lang="zh-CN" altLang="en-US" sz="1200" dirty="0"/>
              <a:t>编译器，</a:t>
            </a:r>
            <a:r>
              <a:rPr lang="en-US" altLang="zh-CN" sz="1200" dirty="0"/>
              <a:t>Ganache</a:t>
            </a:r>
            <a:r>
              <a:rPr lang="zh-CN" altLang="en-US" sz="1200" dirty="0"/>
              <a:t>本地以太坊客户端</a:t>
            </a:r>
          </a:p>
        </p:txBody>
      </p:sp>
      <p:sp>
        <p:nvSpPr>
          <p:cNvPr id="6" name="文本框 5">
            <a:extLst>
              <a:ext uri="{FF2B5EF4-FFF2-40B4-BE49-F238E27FC236}">
                <a16:creationId xmlns:a16="http://schemas.microsoft.com/office/drawing/2014/main" id="{675C5C04-F64F-4A3F-9257-1482EE67045D}"/>
              </a:ext>
            </a:extLst>
          </p:cNvPr>
          <p:cNvSpPr txBox="1"/>
          <p:nvPr/>
        </p:nvSpPr>
        <p:spPr>
          <a:xfrm>
            <a:off x="2621727" y="2059130"/>
            <a:ext cx="1990801" cy="276999"/>
          </a:xfrm>
          <a:prstGeom prst="rect">
            <a:avLst/>
          </a:prstGeom>
          <a:noFill/>
        </p:spPr>
        <p:txBody>
          <a:bodyPr wrap="none" rtlCol="0">
            <a:spAutoFit/>
          </a:bodyPr>
          <a:lstStyle/>
          <a:p>
            <a:r>
              <a:rPr lang="en-US" altLang="zh-CN" sz="1200" dirty="0"/>
              <a:t>JSON RPC</a:t>
            </a:r>
            <a:r>
              <a:rPr lang="zh-CN" altLang="en-US" sz="1200" dirty="0"/>
              <a:t> 、</a:t>
            </a:r>
            <a:r>
              <a:rPr lang="en-US" altLang="zh-CN" sz="1200" dirty="0"/>
              <a:t>JavaScript API</a:t>
            </a:r>
            <a:endParaRPr lang="zh-CN" altLang="en-US" sz="1200" dirty="0"/>
          </a:p>
        </p:txBody>
      </p:sp>
      <p:sp>
        <p:nvSpPr>
          <p:cNvPr id="7" name="文本框 6">
            <a:extLst>
              <a:ext uri="{FF2B5EF4-FFF2-40B4-BE49-F238E27FC236}">
                <a16:creationId xmlns:a16="http://schemas.microsoft.com/office/drawing/2014/main" id="{2698B05A-C776-4031-97AB-A6C95738A884}"/>
              </a:ext>
            </a:extLst>
          </p:cNvPr>
          <p:cNvSpPr txBox="1"/>
          <p:nvPr/>
        </p:nvSpPr>
        <p:spPr>
          <a:xfrm>
            <a:off x="2630945" y="2653752"/>
            <a:ext cx="3810530" cy="276999"/>
          </a:xfrm>
          <a:prstGeom prst="rect">
            <a:avLst/>
          </a:prstGeom>
          <a:noFill/>
        </p:spPr>
        <p:txBody>
          <a:bodyPr wrap="none" rtlCol="0">
            <a:spAutoFit/>
          </a:bodyPr>
          <a:lstStyle/>
          <a:p>
            <a:r>
              <a:rPr lang="en-US" altLang="zh-CN" sz="1200" dirty="0"/>
              <a:t>Truffle Suite</a:t>
            </a:r>
            <a:r>
              <a:rPr lang="zh-CN" altLang="en-US" sz="1200" dirty="0"/>
              <a:t>、</a:t>
            </a:r>
            <a:r>
              <a:rPr lang="en-US" altLang="zh-CN" sz="1200" dirty="0"/>
              <a:t>Ballot</a:t>
            </a:r>
            <a:r>
              <a:rPr lang="zh-CN" altLang="en-US" sz="1200" dirty="0"/>
              <a:t>选票小应用，分层可扩展开发流程</a:t>
            </a:r>
            <a:endParaRPr lang="en-US" altLang="zh-CN" sz="1200" dirty="0"/>
          </a:p>
        </p:txBody>
      </p:sp>
      <p:sp>
        <p:nvSpPr>
          <p:cNvPr id="8" name="文本框 7">
            <a:extLst>
              <a:ext uri="{FF2B5EF4-FFF2-40B4-BE49-F238E27FC236}">
                <a16:creationId xmlns:a16="http://schemas.microsoft.com/office/drawing/2014/main" id="{C79B0A8D-F1ED-4C1A-97D3-5F9E928D8388}"/>
              </a:ext>
            </a:extLst>
          </p:cNvPr>
          <p:cNvSpPr txBox="1"/>
          <p:nvPr/>
        </p:nvSpPr>
        <p:spPr>
          <a:xfrm>
            <a:off x="2610339" y="3138207"/>
            <a:ext cx="3203121" cy="276999"/>
          </a:xfrm>
          <a:prstGeom prst="rect">
            <a:avLst/>
          </a:prstGeom>
          <a:noFill/>
        </p:spPr>
        <p:txBody>
          <a:bodyPr wrap="none" rtlCol="0">
            <a:spAutoFit/>
          </a:bodyPr>
          <a:lstStyle/>
          <a:p>
            <a:r>
              <a:rPr lang="zh-CN" altLang="en-US" sz="1200" dirty="0"/>
              <a:t>加密猫</a:t>
            </a:r>
            <a:r>
              <a:rPr lang="en-US" altLang="zh-CN" sz="1200" dirty="0" err="1"/>
              <a:t>Cryptokitties</a:t>
            </a:r>
            <a:r>
              <a:rPr lang="zh-CN" altLang="en-US" sz="1200" dirty="0"/>
              <a:t>，</a:t>
            </a:r>
            <a:r>
              <a:rPr lang="en-US" altLang="zh-CN" sz="1200" dirty="0"/>
              <a:t>THE</a:t>
            </a:r>
            <a:r>
              <a:rPr lang="zh-CN" altLang="en-US" sz="1200" dirty="0"/>
              <a:t> </a:t>
            </a:r>
            <a:r>
              <a:rPr lang="en-US" altLang="zh-CN" sz="1200" dirty="0"/>
              <a:t>DAO</a:t>
            </a:r>
            <a:r>
              <a:rPr lang="zh-CN" altLang="en-US" sz="1200" dirty="0"/>
              <a:t>，</a:t>
            </a:r>
            <a:r>
              <a:rPr lang="en-US" altLang="zh-CN" sz="1200" dirty="0"/>
              <a:t>Maker</a:t>
            </a:r>
            <a:r>
              <a:rPr lang="zh-CN" altLang="en-US" sz="1200" dirty="0"/>
              <a:t> </a:t>
            </a:r>
            <a:r>
              <a:rPr lang="en-US" altLang="zh-CN" sz="1200" dirty="0"/>
              <a:t>DAO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VS</a:t>
            </a:r>
            <a:r>
              <a:rPr lang="zh-CN" altLang="en-US" sz="2135" noProof="1">
                <a:sym typeface="+mn-ea"/>
              </a:rPr>
              <a:t> </a:t>
            </a:r>
            <a:r>
              <a:rPr lang="en-US" altLang="zh-CN" sz="2135" noProof="1">
                <a:sym typeface="+mn-ea"/>
              </a:rPr>
              <a:t>Code</a:t>
            </a:r>
            <a:r>
              <a:rPr lang="zh-CN" altLang="en-US" sz="2135" noProof="1">
                <a:sym typeface="+mn-ea"/>
              </a:rPr>
              <a:t> </a:t>
            </a:r>
            <a:r>
              <a:rPr lang="en-US" altLang="zh-CN" sz="2135" noProof="1">
                <a:sym typeface="+mn-ea"/>
              </a:rPr>
              <a:t>+</a:t>
            </a:r>
            <a:r>
              <a:rPr lang="zh-CN" altLang="en-US" sz="2135" noProof="1">
                <a:sym typeface="+mn-ea"/>
              </a:rPr>
              <a:t> </a:t>
            </a:r>
            <a:r>
              <a:rPr lang="en-US" altLang="zh-CN" sz="2135" noProof="1">
                <a:sym typeface="+mn-ea"/>
              </a:rPr>
              <a:t>Truffle</a:t>
            </a:r>
            <a:endParaRPr lang="zh-CN" altLang="en-US" noProof="1"/>
          </a:p>
        </p:txBody>
      </p:sp>
      <p:sp>
        <p:nvSpPr>
          <p:cNvPr id="6" name="文本框 5">
            <a:extLst>
              <a:ext uri="{FF2B5EF4-FFF2-40B4-BE49-F238E27FC236}">
                <a16:creationId xmlns:a16="http://schemas.microsoft.com/office/drawing/2014/main" id="{B2A2B7E9-5947-B44D-B1C7-C29E2E786C2E}"/>
              </a:ext>
            </a:extLst>
          </p:cNvPr>
          <p:cNvSpPr txBox="1"/>
          <p:nvPr/>
        </p:nvSpPr>
        <p:spPr>
          <a:xfrm>
            <a:off x="438665" y="1492848"/>
            <a:ext cx="1909119" cy="338554"/>
          </a:xfrm>
          <a:prstGeom prst="rect">
            <a:avLst/>
          </a:prstGeom>
          <a:noFill/>
        </p:spPr>
        <p:txBody>
          <a:bodyPr wrap="square" rtlCol="0">
            <a:spAutoFit/>
          </a:bodyPr>
          <a:lstStyle/>
          <a:p>
            <a:r>
              <a:rPr kumimoji="1" lang="zh-CN" altLang="en-US" sz="1600" dirty="0">
                <a:solidFill>
                  <a:srgbClr val="FF0000"/>
                </a:solidFill>
              </a:rPr>
              <a:t>安装</a:t>
            </a:r>
            <a:r>
              <a:rPr kumimoji="1" lang="en-US" altLang="zh-CN" sz="1600" dirty="0">
                <a:solidFill>
                  <a:srgbClr val="FF0000"/>
                </a:solidFill>
              </a:rPr>
              <a:t>Truffle</a:t>
            </a:r>
            <a:endParaRPr kumimoji="1" lang="zh-CN" altLang="en-US" sz="1600" dirty="0">
              <a:solidFill>
                <a:srgbClr val="FF0000"/>
              </a:solidFill>
            </a:endParaRPr>
          </a:p>
        </p:txBody>
      </p:sp>
      <p:sp>
        <p:nvSpPr>
          <p:cNvPr id="11" name="矩形 10">
            <a:extLst>
              <a:ext uri="{FF2B5EF4-FFF2-40B4-BE49-F238E27FC236}">
                <a16:creationId xmlns:a16="http://schemas.microsoft.com/office/drawing/2014/main" id="{522F10C8-7933-9A4F-B86F-E32C759F21C0}"/>
              </a:ext>
            </a:extLst>
          </p:cNvPr>
          <p:cNvSpPr/>
          <p:nvPr/>
        </p:nvSpPr>
        <p:spPr>
          <a:xfrm>
            <a:off x="508473" y="1926520"/>
            <a:ext cx="5954712" cy="35877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auto"/>
            <a:endParaRPr lang="zh-CN" altLang="en-US" noProof="1"/>
          </a:p>
        </p:txBody>
      </p:sp>
      <p:sp>
        <p:nvSpPr>
          <p:cNvPr id="12" name="文本框 4">
            <a:extLst>
              <a:ext uri="{FF2B5EF4-FFF2-40B4-BE49-F238E27FC236}">
                <a16:creationId xmlns:a16="http://schemas.microsoft.com/office/drawing/2014/main" id="{EE9AC57C-3128-2C44-9FF1-8BF5357DEF22}"/>
              </a:ext>
            </a:extLst>
          </p:cNvPr>
          <p:cNvSpPr txBox="1">
            <a:spLocks noChangeArrowheads="1"/>
          </p:cNvSpPr>
          <p:nvPr/>
        </p:nvSpPr>
        <p:spPr bwMode="auto">
          <a:xfrm>
            <a:off x="516410" y="1937633"/>
            <a:ext cx="48529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npm install </a:t>
            </a:r>
            <a:r>
              <a:rPr lang="en-US" altLang="zh-CN" sz="1400" dirty="0">
                <a:latin typeface="微软雅黑" panose="020B0503020204020204" pitchFamily="34" charset="-122"/>
                <a:ea typeface="微软雅黑" panose="020B0503020204020204" pitchFamily="34" charset="-122"/>
              </a:rPr>
              <a:t>truffle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-g</a:t>
            </a:r>
            <a:endParaRPr lang="zh-CN" altLang="en-US" sz="1400" dirty="0">
              <a:latin typeface="微软雅黑" panose="020B0503020204020204" pitchFamily="34" charset="-122"/>
              <a:ea typeface="微软雅黑" panose="020B0503020204020204" pitchFamily="34" charset="-122"/>
            </a:endParaRPr>
          </a:p>
        </p:txBody>
      </p:sp>
      <p:sp>
        <p:nvSpPr>
          <p:cNvPr id="13" name="文本框 6">
            <a:extLst>
              <a:ext uri="{FF2B5EF4-FFF2-40B4-BE49-F238E27FC236}">
                <a16:creationId xmlns:a16="http://schemas.microsoft.com/office/drawing/2014/main" id="{CB173BB2-FDDB-F546-8866-DF313E0B9B34}"/>
              </a:ext>
            </a:extLst>
          </p:cNvPr>
          <p:cNvSpPr txBox="1">
            <a:spLocks noChangeArrowheads="1"/>
          </p:cNvSpPr>
          <p:nvPr/>
        </p:nvSpPr>
        <p:spPr bwMode="auto">
          <a:xfrm>
            <a:off x="4459415" y="2750449"/>
            <a:ext cx="28866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200" dirty="0">
                <a:solidFill>
                  <a:schemeClr val="accent1"/>
                </a:solidFill>
                <a:latin typeface="微软雅黑" panose="020B0503020204020204" pitchFamily="34" charset="-122"/>
                <a:ea typeface="微软雅黑" panose="020B0503020204020204" pitchFamily="34" charset="-122"/>
              </a:rPr>
              <a:t>这里显示了</a:t>
            </a:r>
            <a:r>
              <a:rPr lang="en-US" altLang="zh-CN" sz="1200" dirty="0">
                <a:solidFill>
                  <a:schemeClr val="accent1"/>
                </a:solidFill>
                <a:latin typeface="微软雅黑" panose="020B0503020204020204" pitchFamily="34" charset="-122"/>
                <a:ea typeface="微软雅黑" panose="020B0503020204020204" pitchFamily="34" charset="-122"/>
              </a:rPr>
              <a:t>Truffle</a:t>
            </a:r>
            <a:r>
              <a:rPr lang="zh-CN" altLang="en-US" sz="1200" dirty="0">
                <a:solidFill>
                  <a:schemeClr val="accent1"/>
                </a:solidFill>
                <a:latin typeface="微软雅黑" panose="020B0503020204020204" pitchFamily="34" charset="-122"/>
                <a:ea typeface="微软雅黑" panose="020B0503020204020204" pitchFamily="34" charset="-122"/>
              </a:rPr>
              <a:t>的依赖工具</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en-US" altLang="zh-CN" sz="1200" dirty="0">
                <a:solidFill>
                  <a:schemeClr val="accent1"/>
                </a:solidFill>
                <a:latin typeface="微软雅黑" panose="020B0503020204020204" pitchFamily="34" charset="-122"/>
                <a:ea typeface="微软雅黑" panose="020B0503020204020204" pitchFamily="34" charset="-122"/>
              </a:rPr>
              <a:t>Truffle</a:t>
            </a:r>
            <a:r>
              <a:rPr lang="zh-CN" altLang="en-US" sz="1200" dirty="0">
                <a:solidFill>
                  <a:schemeClr val="accent1"/>
                </a:solidFill>
                <a:latin typeface="微软雅黑" panose="020B0503020204020204" pitchFamily="34" charset="-122"/>
                <a:ea typeface="微软雅黑" panose="020B0503020204020204" pitchFamily="34" charset="-122"/>
              </a:rPr>
              <a:t> 自动化工具</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en-US" altLang="zh-CN" sz="1200" dirty="0" err="1">
                <a:solidFill>
                  <a:schemeClr val="accent1"/>
                </a:solidFill>
                <a:latin typeface="微软雅黑" panose="020B0503020204020204" pitchFamily="34" charset="-122"/>
                <a:ea typeface="微软雅黑" panose="020B0503020204020204" pitchFamily="34" charset="-122"/>
              </a:rPr>
              <a:t>Solc-js</a:t>
            </a:r>
            <a:r>
              <a:rPr lang="zh-CN" altLang="en-US" sz="1200" dirty="0">
                <a:solidFill>
                  <a:schemeClr val="accent1"/>
                </a:solidFill>
                <a:latin typeface="微软雅黑" panose="020B0503020204020204" pitchFamily="34" charset="-122"/>
                <a:ea typeface="微软雅黑" panose="020B0503020204020204" pitchFamily="34" charset="-122"/>
              </a:rPr>
              <a:t> 编译器</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en-US" altLang="zh-CN" sz="1200" dirty="0">
                <a:solidFill>
                  <a:schemeClr val="accent1"/>
                </a:solidFill>
                <a:latin typeface="微软雅黑" panose="020B0503020204020204" pitchFamily="34" charset="-122"/>
                <a:ea typeface="微软雅黑" panose="020B0503020204020204" pitchFamily="34" charset="-122"/>
              </a:rPr>
              <a:t>Node.js</a:t>
            </a:r>
            <a:r>
              <a:rPr lang="zh-CN" altLang="en-US" sz="1200" dirty="0">
                <a:solidFill>
                  <a:schemeClr val="accent1"/>
                </a:solidFill>
                <a:latin typeface="微软雅黑" panose="020B0503020204020204" pitchFamily="34" charset="-122"/>
                <a:ea typeface="微软雅黑" panose="020B0503020204020204" pitchFamily="34" charset="-122"/>
              </a:rPr>
              <a:t> </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lgn="just">
              <a:buFont typeface="Arial" panose="020B0604020202020204" pitchFamily="34" charset="0"/>
              <a:buChar char="•"/>
            </a:pPr>
            <a:r>
              <a:rPr lang="en-US" altLang="zh-CN" sz="1200" dirty="0">
                <a:solidFill>
                  <a:schemeClr val="accent1"/>
                </a:solidFill>
                <a:latin typeface="微软雅黑" panose="020B0503020204020204" pitchFamily="34" charset="-122"/>
                <a:ea typeface="微软雅黑" panose="020B0503020204020204" pitchFamily="34" charset="-122"/>
              </a:rPr>
              <a:t>Web3</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0CB1C44-0A78-814F-B59E-AEAF9B7A44B4}"/>
              </a:ext>
            </a:extLst>
          </p:cNvPr>
          <p:cNvSpPr/>
          <p:nvPr/>
        </p:nvSpPr>
        <p:spPr>
          <a:xfrm>
            <a:off x="438665" y="876991"/>
            <a:ext cx="6419335" cy="800219"/>
          </a:xfrm>
          <a:prstGeom prst="rect">
            <a:avLst/>
          </a:prstGeom>
        </p:spPr>
        <p:txBody>
          <a:bodyPr wrap="square">
            <a:spAutoFit/>
          </a:bodyPr>
          <a:lstStyle/>
          <a:p>
            <a:r>
              <a:rPr lang="en" altLang="zh-CN" sz="1400" dirty="0">
                <a:latin typeface="微软雅黑" panose="020B0503020204020204" pitchFamily="34" charset="-122"/>
                <a:ea typeface="微软雅黑" panose="020B0503020204020204" pitchFamily="34" charset="-122"/>
              </a:rPr>
              <a:t>Truffle </a:t>
            </a:r>
            <a:r>
              <a:rPr lang="zh-CN" altLang="en-US" sz="1400" dirty="0">
                <a:latin typeface="微软雅黑" panose="020B0503020204020204" pitchFamily="34" charset="-122"/>
                <a:ea typeface="微软雅黑" panose="020B0503020204020204" pitchFamily="34" charset="-122"/>
              </a:rPr>
              <a:t>是一个开发工具体系</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用于以太坊平台的开发</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测试和断言</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旨在让以太坊平台开发者更轻松的编写程序。</a:t>
            </a:r>
            <a:r>
              <a:rPr lang="en" altLang="zh-CN" sz="1400" dirty="0">
                <a:hlinkClick r:id="rId3"/>
              </a:rPr>
              <a:t>https://truffleframework.org/docs/</a:t>
            </a:r>
            <a:br>
              <a:rPr lang="zh-CN" altLang="en-US" sz="1400" dirty="0">
                <a:solidFill>
                  <a:srgbClr val="545452"/>
                </a:solidFill>
                <a:latin typeface="Oswald"/>
              </a:rPr>
            </a:br>
            <a:endParaRPr lang="zh-CN" altLang="en-US" b="0" i="0" dirty="0">
              <a:solidFill>
                <a:srgbClr val="545452"/>
              </a:solidFill>
              <a:effectLst/>
              <a:latin typeface="Oswald"/>
            </a:endParaRPr>
          </a:p>
        </p:txBody>
      </p:sp>
      <p:pic>
        <p:nvPicPr>
          <p:cNvPr id="7" name="图片 6">
            <a:extLst>
              <a:ext uri="{FF2B5EF4-FFF2-40B4-BE49-F238E27FC236}">
                <a16:creationId xmlns:a16="http://schemas.microsoft.com/office/drawing/2014/main" id="{C7458670-D9A9-4432-9207-FFAE186FAD95}"/>
              </a:ext>
            </a:extLst>
          </p:cNvPr>
          <p:cNvPicPr>
            <a:picLocks noChangeAspect="1"/>
          </p:cNvPicPr>
          <p:nvPr/>
        </p:nvPicPr>
        <p:blipFill>
          <a:blip r:embed="rId4"/>
          <a:stretch>
            <a:fillRect/>
          </a:stretch>
        </p:blipFill>
        <p:spPr>
          <a:xfrm>
            <a:off x="314197" y="2631966"/>
            <a:ext cx="4067174" cy="1252628"/>
          </a:xfrm>
          <a:prstGeom prst="rect">
            <a:avLst/>
          </a:prstGeom>
        </p:spPr>
      </p:pic>
    </p:spTree>
    <p:extLst>
      <p:ext uri="{BB962C8B-B14F-4D97-AF65-F5344CB8AC3E}">
        <p14:creationId xmlns:p14="http://schemas.microsoft.com/office/powerpoint/2010/main" val="2543910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VS</a:t>
            </a:r>
            <a:r>
              <a:rPr lang="zh-CN" altLang="en-US" sz="2135" noProof="1">
                <a:sym typeface="+mn-ea"/>
              </a:rPr>
              <a:t> </a:t>
            </a:r>
            <a:r>
              <a:rPr lang="en-US" altLang="zh-CN" sz="2135" noProof="1">
                <a:sym typeface="+mn-ea"/>
              </a:rPr>
              <a:t>Code</a:t>
            </a:r>
            <a:r>
              <a:rPr lang="zh-CN" altLang="en-US" sz="2135" noProof="1">
                <a:sym typeface="+mn-ea"/>
              </a:rPr>
              <a:t> </a:t>
            </a:r>
            <a:r>
              <a:rPr lang="en-US" altLang="zh-CN" sz="2135" noProof="1">
                <a:sym typeface="+mn-ea"/>
              </a:rPr>
              <a:t>+</a:t>
            </a:r>
            <a:r>
              <a:rPr lang="zh-CN" altLang="en-US" sz="2135" noProof="1">
                <a:sym typeface="+mn-ea"/>
              </a:rPr>
              <a:t> </a:t>
            </a:r>
            <a:r>
              <a:rPr lang="en-US" altLang="zh-CN" sz="2135" noProof="1">
                <a:sym typeface="+mn-ea"/>
              </a:rPr>
              <a:t>Truffle</a:t>
            </a:r>
            <a:endParaRPr lang="zh-CN" altLang="en-US" noProof="1"/>
          </a:p>
        </p:txBody>
      </p:sp>
      <p:sp>
        <p:nvSpPr>
          <p:cNvPr id="3" name="文本框 2">
            <a:extLst>
              <a:ext uri="{FF2B5EF4-FFF2-40B4-BE49-F238E27FC236}">
                <a16:creationId xmlns:a16="http://schemas.microsoft.com/office/drawing/2014/main" id="{6158ADA5-ADE9-724C-9AC3-B79764E5596D}"/>
              </a:ext>
            </a:extLst>
          </p:cNvPr>
          <p:cNvSpPr txBox="1"/>
          <p:nvPr/>
        </p:nvSpPr>
        <p:spPr>
          <a:xfrm>
            <a:off x="3398109" y="2101334"/>
            <a:ext cx="1495167" cy="369332"/>
          </a:xfrm>
          <a:prstGeom prst="rect">
            <a:avLst/>
          </a:prstGeom>
          <a:noFill/>
        </p:spPr>
        <p:txBody>
          <a:bodyPr wrap="square" rtlCol="0">
            <a:spAutoFit/>
          </a:bodyPr>
          <a:lstStyle/>
          <a:p>
            <a:r>
              <a:rPr kumimoji="1" lang="zh-CN" altLang="en-US" dirty="0"/>
              <a:t>跟着文档走</a:t>
            </a:r>
          </a:p>
        </p:txBody>
      </p:sp>
      <p:sp>
        <p:nvSpPr>
          <p:cNvPr id="7" name="矩形 6">
            <a:extLst>
              <a:ext uri="{FF2B5EF4-FFF2-40B4-BE49-F238E27FC236}">
                <a16:creationId xmlns:a16="http://schemas.microsoft.com/office/drawing/2014/main" id="{E80208B8-1057-4346-B476-37B11CBE88EE}"/>
              </a:ext>
            </a:extLst>
          </p:cNvPr>
          <p:cNvSpPr/>
          <p:nvPr/>
        </p:nvSpPr>
        <p:spPr>
          <a:xfrm>
            <a:off x="2032000" y="2580673"/>
            <a:ext cx="4064000" cy="646331"/>
          </a:xfrm>
          <a:prstGeom prst="rect">
            <a:avLst/>
          </a:prstGeom>
        </p:spPr>
        <p:txBody>
          <a:bodyPr>
            <a:spAutoFit/>
          </a:bodyPr>
          <a:lstStyle/>
          <a:p>
            <a:r>
              <a:rPr lang="en" altLang="zh-CN" dirty="0">
                <a:hlinkClick r:id="rId3"/>
              </a:rPr>
              <a:t>https://truffleframework.org/docs/getting_started/project</a:t>
            </a:r>
            <a:endParaRPr lang="zh-CN" altLang="en-US" dirty="0"/>
          </a:p>
        </p:txBody>
      </p:sp>
    </p:spTree>
    <p:extLst>
      <p:ext uri="{BB962C8B-B14F-4D97-AF65-F5344CB8AC3E}">
        <p14:creationId xmlns:p14="http://schemas.microsoft.com/office/powerpoint/2010/main" val="340134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1FE56-2BFC-4603-B7F2-6CA5B91CE4DC}"/>
              </a:ext>
            </a:extLst>
          </p:cNvPr>
          <p:cNvSpPr>
            <a:spLocks noGrp="1"/>
          </p:cNvSpPr>
          <p:nvPr>
            <p:ph type="title"/>
          </p:nvPr>
        </p:nvSpPr>
        <p:spPr/>
        <p:txBody>
          <a:bodyPr/>
          <a:lstStyle/>
          <a:p>
            <a:r>
              <a:rPr lang="en-US" altLang="zh-CN" sz="2135" noProof="1">
                <a:sym typeface="+mn-ea"/>
              </a:rPr>
              <a:t>VS</a:t>
            </a:r>
            <a:r>
              <a:rPr lang="zh-CN" altLang="en-US" sz="2135" noProof="1">
                <a:sym typeface="+mn-ea"/>
              </a:rPr>
              <a:t> </a:t>
            </a:r>
            <a:r>
              <a:rPr lang="en-US" altLang="zh-CN" sz="2135" noProof="1">
                <a:sym typeface="+mn-ea"/>
              </a:rPr>
              <a:t>Code</a:t>
            </a:r>
            <a:r>
              <a:rPr lang="zh-CN" altLang="en-US" sz="2135" noProof="1">
                <a:sym typeface="+mn-ea"/>
              </a:rPr>
              <a:t> </a:t>
            </a:r>
            <a:r>
              <a:rPr lang="en-US" altLang="zh-CN" sz="2135" noProof="1">
                <a:sym typeface="+mn-ea"/>
              </a:rPr>
              <a:t>+</a:t>
            </a:r>
            <a:r>
              <a:rPr lang="zh-CN" altLang="en-US" sz="2135" noProof="1">
                <a:sym typeface="+mn-ea"/>
              </a:rPr>
              <a:t> </a:t>
            </a:r>
            <a:r>
              <a:rPr lang="en-US" altLang="zh-CN" sz="2135" noProof="1">
                <a:sym typeface="+mn-ea"/>
              </a:rPr>
              <a:t>Truffle</a:t>
            </a:r>
            <a:endParaRPr lang="zh-CN" altLang="en-US" noProof="1"/>
          </a:p>
        </p:txBody>
      </p:sp>
      <p:sp>
        <p:nvSpPr>
          <p:cNvPr id="3" name="文本框 2">
            <a:extLst>
              <a:ext uri="{FF2B5EF4-FFF2-40B4-BE49-F238E27FC236}">
                <a16:creationId xmlns:a16="http://schemas.microsoft.com/office/drawing/2014/main" id="{6158ADA5-ADE9-724C-9AC3-B79764E5596D}"/>
              </a:ext>
            </a:extLst>
          </p:cNvPr>
          <p:cNvSpPr txBox="1"/>
          <p:nvPr/>
        </p:nvSpPr>
        <p:spPr>
          <a:xfrm>
            <a:off x="500449" y="1038653"/>
            <a:ext cx="1495167" cy="369332"/>
          </a:xfrm>
          <a:prstGeom prst="rect">
            <a:avLst/>
          </a:prstGeom>
          <a:noFill/>
        </p:spPr>
        <p:txBody>
          <a:bodyPr wrap="square" rtlCol="0">
            <a:spAutoFit/>
          </a:bodyPr>
          <a:lstStyle/>
          <a:p>
            <a:r>
              <a:rPr kumimoji="1" lang="zh-CN" altLang="en-US" dirty="0"/>
              <a:t>重要概念</a:t>
            </a:r>
          </a:p>
        </p:txBody>
      </p:sp>
      <p:sp>
        <p:nvSpPr>
          <p:cNvPr id="4" name="文本框 3">
            <a:extLst>
              <a:ext uri="{FF2B5EF4-FFF2-40B4-BE49-F238E27FC236}">
                <a16:creationId xmlns:a16="http://schemas.microsoft.com/office/drawing/2014/main" id="{1C9A5AFF-DF9B-1648-AAC8-B957B4008864}"/>
              </a:ext>
            </a:extLst>
          </p:cNvPr>
          <p:cNvSpPr txBox="1"/>
          <p:nvPr/>
        </p:nvSpPr>
        <p:spPr>
          <a:xfrm>
            <a:off x="766117" y="1507907"/>
            <a:ext cx="5029202" cy="523220"/>
          </a:xfrm>
          <a:prstGeom prst="rect">
            <a:avLst/>
          </a:prstGeom>
          <a:noFill/>
        </p:spPr>
        <p:txBody>
          <a:bodyPr wrap="square" rtlCol="0">
            <a:spAutoFit/>
          </a:bodyPr>
          <a:lstStyle/>
          <a:p>
            <a:r>
              <a:rPr kumimoji="1" lang="en-US" altLang="zh-CN" sz="1400" dirty="0"/>
              <a:t>Migration:</a:t>
            </a:r>
            <a:r>
              <a:rPr kumimoji="1" lang="zh-CN" altLang="en-US" sz="1400" dirty="0"/>
              <a:t> 根据合约版本号管理部署脚本。</a:t>
            </a:r>
            <a:r>
              <a:rPr kumimoji="1" lang="en-US" altLang="zh-CN" sz="1400" dirty="0"/>
              <a:t>Truffle</a:t>
            </a:r>
            <a:r>
              <a:rPr kumimoji="1" lang="zh-CN" altLang="en-US" sz="1400" dirty="0"/>
              <a:t>中所有的部署合约操作均视为</a:t>
            </a:r>
            <a:r>
              <a:rPr kumimoji="1" lang="en-US" altLang="zh-CN" sz="1400" dirty="0"/>
              <a:t>migrate</a:t>
            </a:r>
            <a:endParaRPr kumimoji="1" lang="zh-CN" altLang="en-US" sz="1400" dirty="0"/>
          </a:p>
        </p:txBody>
      </p:sp>
      <p:sp>
        <p:nvSpPr>
          <p:cNvPr id="6" name="文本框 5">
            <a:extLst>
              <a:ext uri="{FF2B5EF4-FFF2-40B4-BE49-F238E27FC236}">
                <a16:creationId xmlns:a16="http://schemas.microsoft.com/office/drawing/2014/main" id="{3CA3B571-3DB6-444C-B880-B78E8400028E}"/>
              </a:ext>
            </a:extLst>
          </p:cNvPr>
          <p:cNvSpPr txBox="1"/>
          <p:nvPr/>
        </p:nvSpPr>
        <p:spPr>
          <a:xfrm>
            <a:off x="784654" y="2031126"/>
            <a:ext cx="6011562" cy="523220"/>
          </a:xfrm>
          <a:prstGeom prst="rect">
            <a:avLst/>
          </a:prstGeom>
          <a:noFill/>
        </p:spPr>
        <p:txBody>
          <a:bodyPr wrap="square" rtlCol="0">
            <a:spAutoFit/>
          </a:bodyPr>
          <a:lstStyle/>
          <a:p>
            <a:r>
              <a:rPr kumimoji="1" lang="en-US" altLang="zh-CN" sz="1400" dirty="0"/>
              <a:t>Unit</a:t>
            </a:r>
            <a:r>
              <a:rPr kumimoji="1" lang="zh-CN" altLang="en-US" sz="1400" dirty="0"/>
              <a:t> </a:t>
            </a:r>
            <a:r>
              <a:rPr kumimoji="1" lang="en-US" altLang="zh-CN" sz="1400" dirty="0"/>
              <a:t>test:</a:t>
            </a:r>
            <a:r>
              <a:rPr kumimoji="1" lang="zh-CN" altLang="en-US" sz="1400" dirty="0"/>
              <a:t> </a:t>
            </a:r>
            <a:r>
              <a:rPr kumimoji="1" lang="en-US" altLang="zh-CN" sz="1400" dirty="0"/>
              <a:t>Truffle</a:t>
            </a:r>
            <a:r>
              <a:rPr kumimoji="1" lang="zh-CN" altLang="en-US" sz="1400" dirty="0"/>
              <a:t> 提供了使用</a:t>
            </a:r>
            <a:r>
              <a:rPr kumimoji="1" lang="en-US" altLang="zh-CN" sz="1400" dirty="0" err="1"/>
              <a:t>Javascript</a:t>
            </a:r>
            <a:r>
              <a:rPr kumimoji="1" lang="zh-CN" altLang="en-US" sz="1400" dirty="0"/>
              <a:t>和</a:t>
            </a:r>
            <a:r>
              <a:rPr kumimoji="1" lang="en-US" altLang="zh-CN" sz="1400" dirty="0"/>
              <a:t>Solidity</a:t>
            </a:r>
            <a:r>
              <a:rPr kumimoji="1" lang="zh-CN" altLang="en-US" sz="1400" dirty="0"/>
              <a:t>进行单元测试的方案，这里推荐使用</a:t>
            </a:r>
            <a:r>
              <a:rPr kumimoji="1" lang="en-US" altLang="zh-CN" sz="1400" dirty="0" err="1"/>
              <a:t>Javascript</a:t>
            </a:r>
            <a:r>
              <a:rPr kumimoji="1" lang="zh-CN" altLang="en-US" sz="1400" dirty="0"/>
              <a:t>编写测试用例，更具备可扩展性</a:t>
            </a:r>
          </a:p>
        </p:txBody>
      </p:sp>
    </p:spTree>
    <p:extLst>
      <p:ext uri="{BB962C8B-B14F-4D97-AF65-F5344CB8AC3E}">
        <p14:creationId xmlns:p14="http://schemas.microsoft.com/office/powerpoint/2010/main" val="131302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AC837-535D-4F8E-8680-94576995EB44}"/>
              </a:ext>
            </a:extLst>
          </p:cNvPr>
          <p:cNvSpPr>
            <a:spLocks noGrp="1"/>
          </p:cNvSpPr>
          <p:nvPr>
            <p:ph type="title"/>
          </p:nvPr>
        </p:nvSpPr>
        <p:spPr/>
        <p:txBody>
          <a:bodyPr/>
          <a:lstStyle/>
          <a:p>
            <a:r>
              <a:rPr lang="zh-CN" altLang="en-US" sz="2135" noProof="1"/>
              <a:t>目   录</a:t>
            </a:r>
            <a:endParaRPr lang="zh-CN" altLang="en-US" noProof="1"/>
          </a:p>
        </p:txBody>
      </p:sp>
      <p:sp>
        <p:nvSpPr>
          <p:cNvPr id="3" name="内容占位符 2">
            <a:extLst>
              <a:ext uri="{FF2B5EF4-FFF2-40B4-BE49-F238E27FC236}">
                <a16:creationId xmlns:a16="http://schemas.microsoft.com/office/drawing/2014/main" id="{09D173EB-7B40-4C68-894C-A1F4B4162804}"/>
              </a:ext>
            </a:extLst>
          </p:cNvPr>
          <p:cNvSpPr>
            <a:spLocks noGrp="1"/>
          </p:cNvSpPr>
          <p:nvPr>
            <p:ph idx="1"/>
          </p:nvPr>
        </p:nvSpPr>
        <p:spPr>
          <a:xfrm>
            <a:off x="2644775" y="1052513"/>
            <a:ext cx="3325813" cy="2566987"/>
          </a:xfrm>
        </p:spPr>
        <p:txBody>
          <a:bodyPr/>
          <a:lstStyle/>
          <a:p>
            <a:pPr marL="514350" indent="-514350">
              <a:lnSpc>
                <a:spcPct val="150000"/>
              </a:lnSpc>
              <a:buClr>
                <a:srgbClr val="002060"/>
              </a:buClr>
              <a:buSzPct val="100000"/>
              <a:buFont typeface="+mj-ea"/>
              <a:buAutoNum type="ea1JpnChsDbPeriod"/>
            </a:pPr>
            <a:r>
              <a:rPr sz="1895" noProof="1"/>
              <a:t>以太坊开发环境搭建</a:t>
            </a:r>
            <a:endParaRPr lang="en-US" altLang="zh-CN" sz="1895" noProof="1">
              <a:solidFill>
                <a:srgbClr val="C00000"/>
              </a:solidFill>
            </a:endParaRPr>
          </a:p>
          <a:p>
            <a:pPr marL="514350" indent="-514350">
              <a:lnSpc>
                <a:spcPct val="150000"/>
              </a:lnSpc>
              <a:buClr>
                <a:srgbClr val="002060"/>
              </a:buClr>
              <a:buSzPct val="100000"/>
              <a:buFont typeface="+mj-ea"/>
              <a:buAutoNum type="ea1JpnChsDbPeriod"/>
            </a:pPr>
            <a:r>
              <a:rPr sz="1895" noProof="1"/>
              <a:t>以太坊集成开发环境</a:t>
            </a:r>
            <a:endParaRPr lang="en-US" altLang="zh-CN" sz="1895" noProof="1"/>
          </a:p>
          <a:p>
            <a:pPr marL="514350" indent="-514350">
              <a:lnSpc>
                <a:spcPct val="150000"/>
              </a:lnSpc>
              <a:buClr>
                <a:srgbClr val="CD3C38"/>
              </a:buClr>
              <a:buSzPct val="100000"/>
              <a:buFont typeface="+mj-ea"/>
              <a:buAutoNum type="ea1JpnChsDbPeriod"/>
            </a:pPr>
            <a:r>
              <a:rPr sz="1895" noProof="1">
                <a:solidFill>
                  <a:srgbClr val="C00000"/>
                </a:solidFill>
              </a:rPr>
              <a:t>以太坊编程接口</a:t>
            </a:r>
            <a:endParaRPr lang="en-US" altLang="zh-CN" sz="1895" noProof="1"/>
          </a:p>
          <a:p>
            <a:pPr marL="304800" indent="-304800">
              <a:lnSpc>
                <a:spcPct val="150000"/>
              </a:lnSpc>
              <a:buClr>
                <a:srgbClr val="002060"/>
              </a:buClr>
              <a:buSzPct val="100000"/>
              <a:buFont typeface="+mj-ea"/>
              <a:buAutoNum type="ea1JpnChsDbPeriod"/>
            </a:pPr>
            <a:r>
              <a:rPr lang="en-US" altLang="zh-CN" sz="1895" noProof="1"/>
              <a:t>DApp</a:t>
            </a:r>
            <a:r>
              <a:rPr sz="1895" noProof="1"/>
              <a:t>开发框架和流程</a:t>
            </a:r>
          </a:p>
          <a:p>
            <a:pPr marL="304800" indent="-304800">
              <a:lnSpc>
                <a:spcPct val="150000"/>
              </a:lnSpc>
              <a:buClr>
                <a:srgbClr val="002060"/>
              </a:buClr>
              <a:buSzPct val="100000"/>
              <a:buFont typeface="+mj-ea"/>
              <a:buAutoNum type="ea1JpnChsDbPeriod"/>
            </a:pPr>
            <a:r>
              <a:rPr sz="1895" noProof="1"/>
              <a:t>第一个以太坊应用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0AF4403-AA05-4921-9204-175382FE0265}"/>
              </a:ext>
            </a:extLst>
          </p:cNvPr>
          <p:cNvSpPr>
            <a:spLocks noGrp="1"/>
          </p:cNvSpPr>
          <p:nvPr>
            <p:ph type="title"/>
          </p:nvPr>
        </p:nvSpPr>
        <p:spPr/>
        <p:txBody>
          <a:bodyPr/>
          <a:lstStyle/>
          <a:p>
            <a:r>
              <a:rPr lang="zh-CN" altLang="en-US" sz="2135" noProof="1">
                <a:sym typeface="+mn-ea"/>
              </a:rPr>
              <a:t>JSON RPC</a:t>
            </a:r>
            <a:endParaRPr lang="zh-CN" altLang="en-US" noProof="1"/>
          </a:p>
        </p:txBody>
      </p:sp>
      <p:sp>
        <p:nvSpPr>
          <p:cNvPr id="49154" name="文本框 3">
            <a:extLst>
              <a:ext uri="{FF2B5EF4-FFF2-40B4-BE49-F238E27FC236}">
                <a16:creationId xmlns:a16="http://schemas.microsoft.com/office/drawing/2014/main" id="{BC886126-56A8-4B05-9C60-3EFFBB9B6F1A}"/>
              </a:ext>
            </a:extLst>
          </p:cNvPr>
          <p:cNvSpPr txBox="1">
            <a:spLocks noChangeArrowheads="1"/>
          </p:cNvSpPr>
          <p:nvPr/>
        </p:nvSpPr>
        <p:spPr bwMode="auto">
          <a:xfrm>
            <a:off x="155575" y="877888"/>
            <a:ext cx="77073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en-US" altLang="zh-CN" sz="1400" dirty="0"/>
              <a:t>        </a:t>
            </a:r>
            <a:r>
              <a:rPr lang="zh-CN" altLang="zh-CN" sz="1400" dirty="0">
                <a:latin typeface="微软雅黑" panose="020B0503020204020204" pitchFamily="34" charset="-122"/>
                <a:ea typeface="微软雅黑" panose="020B0503020204020204" pitchFamily="34" charset="-122"/>
              </a:rPr>
              <a:t>JSON-RPC是一种无状态的，轻量级的远程过程访问协议，并使用JSON作为其数据格式。JSON-RPC主要是在处理过程中定义了一些数据结构和规则，能够在不同的消息传递环境中如Sockets、HTTP中传递信息。</a:t>
            </a:r>
            <a:endParaRPr lang="zh-CN" altLang="zh-CN" sz="1400" dirty="0"/>
          </a:p>
        </p:txBody>
      </p:sp>
      <p:sp>
        <p:nvSpPr>
          <p:cNvPr id="2" name="矩形 1">
            <a:extLst>
              <a:ext uri="{FF2B5EF4-FFF2-40B4-BE49-F238E27FC236}">
                <a16:creationId xmlns:a16="http://schemas.microsoft.com/office/drawing/2014/main" id="{D3710EE7-B482-4E49-B8A9-B7BE878E4994}"/>
              </a:ext>
            </a:extLst>
          </p:cNvPr>
          <p:cNvSpPr/>
          <p:nvPr/>
        </p:nvSpPr>
        <p:spPr>
          <a:xfrm>
            <a:off x="957649" y="1943577"/>
            <a:ext cx="1044146" cy="50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Web</a:t>
            </a:r>
            <a:r>
              <a:rPr kumimoji="1" lang="zh-CN" altLang="en-US" sz="1400" dirty="0"/>
              <a:t>页面</a:t>
            </a:r>
          </a:p>
        </p:txBody>
      </p:sp>
      <p:sp>
        <p:nvSpPr>
          <p:cNvPr id="4" name="云形 3">
            <a:extLst>
              <a:ext uri="{FF2B5EF4-FFF2-40B4-BE49-F238E27FC236}">
                <a16:creationId xmlns:a16="http://schemas.microsoft.com/office/drawing/2014/main" id="{E9EC0E38-A4B7-2C42-BA5A-22394953C89B}"/>
              </a:ext>
            </a:extLst>
          </p:cNvPr>
          <p:cNvSpPr/>
          <p:nvPr/>
        </p:nvSpPr>
        <p:spPr>
          <a:xfrm>
            <a:off x="5023020" y="2363775"/>
            <a:ext cx="1989437" cy="882417"/>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Blockchain</a:t>
            </a:r>
            <a:endParaRPr kumimoji="1" lang="zh-CN" altLang="en-US" dirty="0"/>
          </a:p>
        </p:txBody>
      </p:sp>
      <p:sp>
        <p:nvSpPr>
          <p:cNvPr id="9" name="矩形 8">
            <a:extLst>
              <a:ext uri="{FF2B5EF4-FFF2-40B4-BE49-F238E27FC236}">
                <a16:creationId xmlns:a16="http://schemas.microsoft.com/office/drawing/2014/main" id="{8686FA9A-7CFC-D642-89F5-F5F633234641}"/>
              </a:ext>
            </a:extLst>
          </p:cNvPr>
          <p:cNvSpPr/>
          <p:nvPr/>
        </p:nvSpPr>
        <p:spPr>
          <a:xfrm>
            <a:off x="957648" y="2636341"/>
            <a:ext cx="1241853" cy="50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桌面客户端</a:t>
            </a:r>
          </a:p>
        </p:txBody>
      </p:sp>
      <p:sp>
        <p:nvSpPr>
          <p:cNvPr id="10" name="矩形 9">
            <a:extLst>
              <a:ext uri="{FF2B5EF4-FFF2-40B4-BE49-F238E27FC236}">
                <a16:creationId xmlns:a16="http://schemas.microsoft.com/office/drawing/2014/main" id="{51BFF74D-F2C1-2B45-A74F-D92C91A3B00D}"/>
              </a:ext>
            </a:extLst>
          </p:cNvPr>
          <p:cNvSpPr/>
          <p:nvPr/>
        </p:nvSpPr>
        <p:spPr>
          <a:xfrm>
            <a:off x="957649" y="3329105"/>
            <a:ext cx="1241854" cy="50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Mobile</a:t>
            </a:r>
            <a:r>
              <a:rPr kumimoji="1" lang="zh-CN" altLang="en-US" sz="1400" dirty="0"/>
              <a:t> </a:t>
            </a:r>
            <a:r>
              <a:rPr kumimoji="1" lang="en-US" altLang="zh-CN" sz="1400" dirty="0"/>
              <a:t>APP</a:t>
            </a:r>
            <a:endParaRPr kumimoji="1" lang="zh-CN" altLang="en-US" sz="1400" dirty="0"/>
          </a:p>
        </p:txBody>
      </p:sp>
      <p:cxnSp>
        <p:nvCxnSpPr>
          <p:cNvPr id="8" name="直线箭头连接符 7">
            <a:extLst>
              <a:ext uri="{FF2B5EF4-FFF2-40B4-BE49-F238E27FC236}">
                <a16:creationId xmlns:a16="http://schemas.microsoft.com/office/drawing/2014/main" id="{9ACA8145-8650-5843-8B6F-0B2A8AD9EC75}"/>
              </a:ext>
            </a:extLst>
          </p:cNvPr>
          <p:cNvCxnSpPr/>
          <p:nvPr/>
        </p:nvCxnSpPr>
        <p:spPr>
          <a:xfrm>
            <a:off x="2625811" y="2804984"/>
            <a:ext cx="21747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1B6B978D-EBB8-8048-8C08-6792BDF3E724}"/>
              </a:ext>
            </a:extLst>
          </p:cNvPr>
          <p:cNvSpPr/>
          <p:nvPr/>
        </p:nvSpPr>
        <p:spPr>
          <a:xfrm>
            <a:off x="2965622" y="2197984"/>
            <a:ext cx="1408670" cy="43835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JSON</a:t>
            </a:r>
            <a:r>
              <a:rPr kumimoji="1" lang="zh-CN" altLang="en-US" dirty="0"/>
              <a:t> </a:t>
            </a:r>
            <a:r>
              <a:rPr kumimoji="1" lang="en-US" altLang="zh-CN" dirty="0"/>
              <a:t>RPC</a:t>
            </a:r>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2B6B37C-29BB-4329-BB7F-2526C73BB593}"/>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2" name="矩形 1">
            <a:extLst>
              <a:ext uri="{FF2B5EF4-FFF2-40B4-BE49-F238E27FC236}">
                <a16:creationId xmlns:a16="http://schemas.microsoft.com/office/drawing/2014/main" id="{41A8C7AA-136C-404A-B852-02A216FEA47D}"/>
              </a:ext>
            </a:extLst>
          </p:cNvPr>
          <p:cNvSpPr/>
          <p:nvPr/>
        </p:nvSpPr>
        <p:spPr>
          <a:xfrm>
            <a:off x="195451" y="978446"/>
            <a:ext cx="7932549" cy="1569660"/>
          </a:xfrm>
          <a:prstGeom prst="rect">
            <a:avLst/>
          </a:prstGeom>
        </p:spPr>
        <p:txBody>
          <a:bodyPr wrap="square">
            <a:spAutoFit/>
          </a:bodyPr>
          <a:lstStyle/>
          <a:p>
            <a:pPr indent="357188"/>
            <a:r>
              <a:rPr lang="zh-CN" altLang="en-US" sz="1600" dirty="0"/>
              <a:t>链接：</a:t>
            </a:r>
            <a:r>
              <a:rPr lang="en-US" altLang="zh-CN" sz="1600" dirty="0">
                <a:hlinkClick r:id="rId2"/>
              </a:rPr>
              <a:t>https://github.com/ethereum/wiki/wiki/JSON-RPC#eth_compilesolidity</a:t>
            </a:r>
            <a:endParaRPr lang="en-US" altLang="zh-CN" sz="1600" dirty="0"/>
          </a:p>
          <a:p>
            <a:endParaRPr lang="en-US" altLang="zh-CN" sz="1600" dirty="0"/>
          </a:p>
          <a:p>
            <a:r>
              <a:rPr lang="zh-CN" altLang="en-US" sz="1600" dirty="0"/>
              <a:t>该网页文档详细介绍了</a:t>
            </a:r>
            <a:r>
              <a:rPr lang="en-US" altLang="zh-CN" sz="1600" b="1" dirty="0"/>
              <a:t>JSON RPC API</a:t>
            </a:r>
            <a:r>
              <a:rPr lang="zh-CN" altLang="en-US" sz="1600" dirty="0"/>
              <a:t>和其一些可调用的接口，其他的某些接口在接下来的讲述中将会用到。如果同学们理解并掌握了</a:t>
            </a:r>
            <a:r>
              <a:rPr lang="en-US" altLang="zh-CN" sz="1600" b="1" dirty="0"/>
              <a:t>JSON RPC API</a:t>
            </a:r>
            <a:r>
              <a:rPr lang="zh-CN" altLang="en-US" sz="1600" dirty="0"/>
              <a:t>里面的内容，你将在区块链开发技术上了一个台阶。</a:t>
            </a:r>
            <a:endParaRPr lang="en-US" altLang="zh-CN" sz="1600" dirty="0"/>
          </a:p>
          <a:p>
            <a:r>
              <a:rPr lang="zh-CN" altLang="en-US" sz="1600" dirty="0"/>
              <a:t>编译合约是为了获取合约的字节码，用于后面合约的部署。</a:t>
            </a:r>
            <a:endParaRPr lang="en-US" altLang="zh-CN"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5DF5C-6922-4B2F-B6D4-74E02A685383}"/>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4" name="文本框 3">
            <a:extLst>
              <a:ext uri="{FF2B5EF4-FFF2-40B4-BE49-F238E27FC236}">
                <a16:creationId xmlns:a16="http://schemas.microsoft.com/office/drawing/2014/main" id="{9722F37A-C925-49AC-A695-2849A1C1F031}"/>
              </a:ext>
            </a:extLst>
          </p:cNvPr>
          <p:cNvSpPr txBox="1"/>
          <p:nvPr/>
        </p:nvSpPr>
        <p:spPr>
          <a:xfrm>
            <a:off x="107950" y="774700"/>
            <a:ext cx="7826375" cy="3516313"/>
          </a:xfrm>
          <a:prstGeom prst="rect">
            <a:avLst/>
          </a:prstGeom>
          <a:noFill/>
        </p:spPr>
        <p:txBody>
          <a:bodyPr>
            <a:spAutoFit/>
          </a:bodyPr>
          <a:lstStyle/>
          <a:p>
            <a:pPr marL="285750" indent="-285750" algn="just">
              <a:buFont typeface="Arial" panose="020B0604020202020204" pitchFamily="34" charset="0"/>
              <a:buChar char="•"/>
            </a:pPr>
            <a:endParaRPr lang="en-US" altLang="zh-CN" sz="1400" noProof="1"/>
          </a:p>
          <a:p>
            <a:pPr>
              <a:lnSpc>
                <a:spcPct val="110000"/>
              </a:lnSpc>
            </a:pPr>
            <a:r>
              <a:rPr lang="zh-CN" altLang="en-US" sz="1600" b="1" noProof="1">
                <a:solidFill>
                  <a:srgbClr val="FF0000"/>
                </a:solidFill>
                <a:latin typeface="微软雅黑" panose="020B0503020204020204" pitchFamily="34" charset="-122"/>
                <a:ea typeface="微软雅黑" panose="020B0503020204020204" pitchFamily="34" charset="-122"/>
              </a:rPr>
              <a:t>示例一：</a:t>
            </a:r>
            <a:r>
              <a:rPr sz="1600" b="1" noProof="1">
                <a:solidFill>
                  <a:srgbClr val="FF0000"/>
                </a:solidFill>
                <a:latin typeface="微软雅黑" panose="020B0503020204020204" pitchFamily="34" charset="-122"/>
                <a:ea typeface="微软雅黑" panose="020B0503020204020204" pitchFamily="34" charset="-122"/>
              </a:rPr>
              <a:t>获得调用账</a:t>
            </a:r>
            <a:r>
              <a:rPr lang="zh-CN" altLang="en-US" sz="1600" b="1" noProof="1">
                <a:solidFill>
                  <a:srgbClr val="FF0000"/>
                </a:solidFill>
                <a:latin typeface="微软雅黑" panose="020B0503020204020204" pitchFamily="34" charset="-122"/>
                <a:ea typeface="微软雅黑" panose="020B0503020204020204" pitchFamily="34" charset="-122"/>
              </a:rPr>
              <a:t>户</a:t>
            </a:r>
          </a:p>
          <a:p>
            <a:pPr algn="just">
              <a:lnSpc>
                <a:spcPct val="120000"/>
              </a:lnSpc>
            </a:pPr>
            <a:r>
              <a:rPr lang="zh-CN" altLang="en-US" sz="1400" noProof="1">
                <a:latin typeface="微软雅黑" panose="020B0503020204020204" pitchFamily="34" charset="-122"/>
                <a:ea typeface="微软雅黑" panose="020B0503020204020204" pitchFamily="34" charset="-122"/>
              </a:rPr>
              <a:t>       当前以太坊私链中可能有多个创建账户，需要</a:t>
            </a:r>
            <a:r>
              <a:rPr lang="zh-CN" altLang="en-US" sz="1400" b="1" noProof="1">
                <a:latin typeface="微软雅黑" panose="020B0503020204020204" pitchFamily="34" charset="-122"/>
                <a:ea typeface="微软雅黑" panose="020B0503020204020204" pitchFamily="34" charset="-122"/>
              </a:rPr>
              <a:t>选定一个账户作为调用部署合约、调用合约方法的发起者</a:t>
            </a:r>
            <a:r>
              <a:rPr lang="zh-CN" altLang="en-US" sz="1400" noProof="1">
                <a:latin typeface="微软雅黑" panose="020B0503020204020204" pitchFamily="34" charset="-122"/>
                <a:ea typeface="微软雅黑" panose="020B0503020204020204" pitchFamily="34" charset="-122"/>
              </a:rPr>
              <a:t>。并且该账户中要包含足够的以太币。这里使用挖矿基地址作为交易的发起者，该地址也就是默认当前账户中的第一个账户。在终端中执行以下命令：</a:t>
            </a:r>
          </a:p>
          <a:p>
            <a:pPr algn="just">
              <a:lnSpc>
                <a:spcPct val="110000"/>
              </a:lnSpc>
            </a:pPr>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a:p>
            <a:pPr algn="just"/>
            <a:r>
              <a:rPr sz="1400" noProof="1">
                <a:latin typeface="Times New Roman" panose="02020603050405020304" charset="0"/>
              </a:rPr>
              <a:t> </a:t>
            </a:r>
            <a:endParaRPr sz="1400" noProof="1"/>
          </a:p>
          <a:p>
            <a:pPr algn="just"/>
            <a:r>
              <a:rPr lang="zh-CN" sz="1400" noProof="1">
                <a:latin typeface="微软雅黑" panose="020B0503020204020204" pitchFamily="34" charset="-122"/>
                <a:ea typeface="微软雅黑" panose="020B0503020204020204" pitchFamily="34" charset="-122"/>
              </a:rPr>
              <a:t>返回结果：</a:t>
            </a:r>
          </a:p>
          <a:p>
            <a:pPr algn="just"/>
            <a:endParaRPr lang="zh-CN" sz="1400" noProof="1"/>
          </a:p>
          <a:p>
            <a:pPr algn="just"/>
            <a:endParaRPr lang="zh-CN" sz="1400" noProof="1"/>
          </a:p>
          <a:p>
            <a:pPr algn="just"/>
            <a:endParaRPr sz="1400" noProof="1">
              <a:latin typeface="微软雅黑" panose="020B0503020204020204" pitchFamily="34" charset="-122"/>
              <a:ea typeface="微软雅黑" panose="020B0503020204020204" pitchFamily="34" charset="-122"/>
            </a:endParaRPr>
          </a:p>
          <a:p>
            <a:pPr algn="just"/>
            <a:r>
              <a:rPr lang="zh-CN" altLang="en-US" sz="1400" noProof="1">
                <a:latin typeface="微软雅黑" panose="020B0503020204020204" pitchFamily="34" charset="-122"/>
                <a:ea typeface="微软雅黑" panose="020B0503020204020204" pitchFamily="34" charset="-122"/>
              </a:rPr>
              <a:t>返回结果中的” </a:t>
            </a:r>
            <a:r>
              <a:rPr lang="en-US" altLang="zh-CN" sz="1400" b="1" noProof="1">
                <a:solidFill>
                  <a:srgbClr val="FF0000"/>
                </a:solidFill>
                <a:latin typeface="微软雅黑" panose="020B0503020204020204" pitchFamily="34" charset="-122"/>
                <a:ea typeface="微软雅黑" panose="020B0503020204020204" pitchFamily="34" charset="-122"/>
              </a:rPr>
              <a:t>0</a:t>
            </a:r>
            <a:r>
              <a:rPr lang="en-US" sz="1400" b="1" noProof="1">
                <a:solidFill>
                  <a:srgbClr val="FF0000"/>
                </a:solidFill>
                <a:latin typeface="微软雅黑" panose="020B0503020204020204" pitchFamily="34" charset="-122"/>
                <a:ea typeface="微软雅黑" panose="020B0503020204020204" pitchFamily="34" charset="-122"/>
              </a:rPr>
              <a:t>x90c2323cdeff75fd82e65ac496fc45eafadf4563</a:t>
            </a:r>
            <a:r>
              <a:rPr lang="en-US" sz="1400" noProof="1">
                <a:latin typeface="微软雅黑" panose="020B0503020204020204" pitchFamily="34" charset="-122"/>
                <a:ea typeface="微软雅黑" panose="020B0503020204020204" pitchFamily="34" charset="-122"/>
              </a:rPr>
              <a:t>”</a:t>
            </a:r>
            <a:r>
              <a:rPr lang="zh-CN" altLang="en-US" sz="1400" noProof="1">
                <a:latin typeface="微软雅黑" panose="020B0503020204020204" pitchFamily="34" charset="-122"/>
                <a:ea typeface="微软雅黑" panose="020B0503020204020204" pitchFamily="34" charset="-122"/>
              </a:rPr>
              <a:t>就是要使用的发起交易的账户。</a:t>
            </a:r>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0A9FE44-51C1-49DC-8ECA-FC6A1EC9644E}"/>
              </a:ext>
            </a:extLst>
          </p:cNvPr>
          <p:cNvSpPr/>
          <p:nvPr/>
        </p:nvSpPr>
        <p:spPr>
          <a:xfrm>
            <a:off x="257175" y="2152650"/>
            <a:ext cx="7677150" cy="465138"/>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endParaRPr lang="zh-CN" altLang="en-US" noProof="1"/>
          </a:p>
        </p:txBody>
      </p:sp>
      <p:sp>
        <p:nvSpPr>
          <p:cNvPr id="51204" name="文本框 5">
            <a:extLst>
              <a:ext uri="{FF2B5EF4-FFF2-40B4-BE49-F238E27FC236}">
                <a16:creationId xmlns:a16="http://schemas.microsoft.com/office/drawing/2014/main" id="{E1D93979-C733-44C2-BB03-6D48452FD8FC}"/>
              </a:ext>
            </a:extLst>
          </p:cNvPr>
          <p:cNvSpPr txBox="1">
            <a:spLocks noChangeArrowheads="1"/>
          </p:cNvSpPr>
          <p:nvPr/>
        </p:nvSpPr>
        <p:spPr bwMode="auto">
          <a:xfrm>
            <a:off x="346075" y="2232025"/>
            <a:ext cx="7169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curl --data '{"jsonrpc":"2.0","method":"</a:t>
            </a:r>
            <a:r>
              <a:rPr lang="zh-CN" altLang="en-US" sz="1400" b="1" dirty="0">
                <a:latin typeface="微软雅黑" panose="020B0503020204020204" pitchFamily="34" charset="-122"/>
                <a:ea typeface="微软雅黑" panose="020B0503020204020204" pitchFamily="34" charset="-122"/>
              </a:rPr>
              <a:t>eth_coinbase</a:t>
            </a:r>
            <a:r>
              <a:rPr lang="zh-CN" altLang="en-US" sz="1400" dirty="0">
                <a:latin typeface="微软雅黑" panose="020B0503020204020204" pitchFamily="34" charset="-122"/>
                <a:ea typeface="微软雅黑" panose="020B0503020204020204" pitchFamily="34" charset="-122"/>
              </a:rPr>
              <a:t>", "id":1}' localhost:8545</a:t>
            </a:r>
          </a:p>
        </p:txBody>
      </p:sp>
      <p:sp>
        <p:nvSpPr>
          <p:cNvPr id="10" name="矩形 9">
            <a:extLst>
              <a:ext uri="{FF2B5EF4-FFF2-40B4-BE49-F238E27FC236}">
                <a16:creationId xmlns:a16="http://schemas.microsoft.com/office/drawing/2014/main" id="{3310620B-F625-4A3D-80C5-191FF724467F}"/>
              </a:ext>
            </a:extLst>
          </p:cNvPr>
          <p:cNvSpPr/>
          <p:nvPr/>
        </p:nvSpPr>
        <p:spPr>
          <a:xfrm>
            <a:off x="257175" y="3000375"/>
            <a:ext cx="7677150" cy="4794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endParaRPr lang="zh-CN" altLang="en-US" noProof="1"/>
          </a:p>
        </p:txBody>
      </p:sp>
      <p:sp>
        <p:nvSpPr>
          <p:cNvPr id="51206" name="文本框 6">
            <a:extLst>
              <a:ext uri="{FF2B5EF4-FFF2-40B4-BE49-F238E27FC236}">
                <a16:creationId xmlns:a16="http://schemas.microsoft.com/office/drawing/2014/main" id="{E9500B64-4C19-4564-BC71-11403E17EC83}"/>
              </a:ext>
            </a:extLst>
          </p:cNvPr>
          <p:cNvSpPr txBox="1">
            <a:spLocks noChangeArrowheads="1"/>
          </p:cNvSpPr>
          <p:nvPr/>
        </p:nvSpPr>
        <p:spPr bwMode="auto">
          <a:xfrm>
            <a:off x="346075" y="3098800"/>
            <a:ext cx="7458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{"jsonrpc":"2.0","id":1,"result":"</a:t>
            </a:r>
            <a:r>
              <a:rPr lang="zh-CN" altLang="en-US" sz="1400" b="1" dirty="0">
                <a:solidFill>
                  <a:srgbClr val="FF0000"/>
                </a:solidFill>
                <a:latin typeface="微软雅黑" panose="020B0503020204020204" pitchFamily="34" charset="-122"/>
                <a:ea typeface="微软雅黑" panose="020B0503020204020204" pitchFamily="34" charset="-122"/>
              </a:rPr>
              <a:t>0x90c2323cdeff75fd82e65ac496fc45eafadf4563</a:t>
            </a:r>
            <a:r>
              <a:rPr lang="zh-CN" altLang="en-US" sz="14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B4A2F0E-0F4D-4A1D-8036-DF2D4892E45A}"/>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52226" name="文本框 1">
            <a:extLst>
              <a:ext uri="{FF2B5EF4-FFF2-40B4-BE49-F238E27FC236}">
                <a16:creationId xmlns:a16="http://schemas.microsoft.com/office/drawing/2014/main" id="{3711422C-FAE6-45C7-ADC5-0FC3A2490F5C}"/>
              </a:ext>
            </a:extLst>
          </p:cNvPr>
          <p:cNvSpPr txBox="1">
            <a:spLocks noChangeArrowheads="1"/>
          </p:cNvSpPr>
          <p:nvPr/>
        </p:nvSpPr>
        <p:spPr bwMode="auto">
          <a:xfrm>
            <a:off x="212725" y="954088"/>
            <a:ext cx="75041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marL="0" indent="0" algn="just"/>
            <a:r>
              <a:rPr lang="zh-CN" altLang="en-US" sz="16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示例二：</a:t>
            </a:r>
            <a:r>
              <a:rPr lang="zh-CN" altLang="zh-CN" sz="16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部署合约</a:t>
            </a:r>
            <a:endParaRPr lang="zh-CN" altLang="zh-CN" sz="1600" b="1" dirty="0">
              <a:solidFill>
                <a:srgbClr val="FF0000"/>
              </a:solidFill>
              <a:latin typeface="微软雅黑" panose="020B0503020204020204" pitchFamily="34" charset="-122"/>
              <a:ea typeface="微软雅黑" panose="020B0503020204020204" pitchFamily="34" charset="-122"/>
            </a:endParaRPr>
          </a:p>
          <a:p>
            <a:pPr algn="just"/>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       在B终端中执行以下命令，params参数中的from就是发起该笔交易的账户，data参数中就是该合约的字节码</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，就是我们之前获得的智能合约字节码</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 </a:t>
            </a:r>
            <a:endParaRPr lang="en-US" altLang="zh-CN" sz="1400" dirty="0"/>
          </a:p>
        </p:txBody>
      </p:sp>
      <p:sp>
        <p:nvSpPr>
          <p:cNvPr id="52228" name="文本框 8">
            <a:extLst>
              <a:ext uri="{FF2B5EF4-FFF2-40B4-BE49-F238E27FC236}">
                <a16:creationId xmlns:a16="http://schemas.microsoft.com/office/drawing/2014/main" id="{7FB2FFE7-9F71-4B44-A1B5-58DB08FBD6DA}"/>
              </a:ext>
            </a:extLst>
          </p:cNvPr>
          <p:cNvSpPr txBox="1">
            <a:spLocks noChangeArrowheads="1"/>
          </p:cNvSpPr>
          <p:nvPr/>
        </p:nvSpPr>
        <p:spPr bwMode="auto">
          <a:xfrm>
            <a:off x="99244" y="1865650"/>
            <a:ext cx="8028756" cy="20313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curl --data '{"jsonrpc":"2.0","method": "</a:t>
            </a:r>
            <a:r>
              <a:rPr lang="zh-CN" altLang="en-US" sz="1400" b="1" dirty="0">
                <a:latin typeface="微软雅黑" panose="020B0503020204020204" pitchFamily="34" charset="-122"/>
                <a:ea typeface="微软雅黑" panose="020B0503020204020204" pitchFamily="34" charset="-122"/>
              </a:rPr>
              <a:t>eth_sendTransaction</a:t>
            </a:r>
            <a:r>
              <a:rPr lang="zh-CN" altLang="en-US" sz="1400" dirty="0">
                <a:latin typeface="微软雅黑" panose="020B0503020204020204" pitchFamily="34" charset="-122"/>
                <a:ea typeface="微软雅黑" panose="020B0503020204020204" pitchFamily="34" charset="-122"/>
              </a:rPr>
              <a:t>", "params": [{</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"from":  "</a:t>
            </a:r>
            <a:r>
              <a:rPr lang="zh-CN" altLang="en-US" sz="1400" dirty="0">
                <a:solidFill>
                  <a:srgbClr val="FF0000"/>
                </a:solidFill>
                <a:latin typeface="微软雅黑" panose="020B0503020204020204" pitchFamily="34" charset="-122"/>
                <a:ea typeface="微软雅黑" panose="020B0503020204020204" pitchFamily="34" charset="-122"/>
              </a:rPr>
              <a:t>0x90c2323cdeff75fd82e65ac496fc45eafadf4563</a:t>
            </a:r>
            <a:r>
              <a:rPr lang="zh-CN" altLang="en-US" sz="1400" dirty="0">
                <a:latin typeface="微软雅黑" panose="020B0503020204020204" pitchFamily="34" charset="-122"/>
                <a:ea typeface="微软雅黑" panose="020B0503020204020204" pitchFamily="34" charset="-122"/>
              </a:rPr>
              <a:t>", </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"gas": "0xb8a9", </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"data":  </a:t>
            </a:r>
          </a:p>
          <a:p>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0x6060604052605f8060106000396000f3606060405260e060020a6000350463c6888fa18114601a575b005b60586004356007810260609081526000907f24abdb5865df5079dcc5ac590ff6f01d5c16 edbc5fab4e195d9febd1114503da90602090a15060070290565b5060206060f3</a:t>
            </a:r>
            <a:r>
              <a:rPr lang="zh-CN" altLang="en-US" sz="1400" dirty="0">
                <a:latin typeface="微软雅黑" panose="020B0503020204020204" pitchFamily="34" charset="-122"/>
                <a:ea typeface="微软雅黑" panose="020B0503020204020204" pitchFamily="34" charset="-122"/>
              </a:rPr>
              <a:t>"}], "id": 6</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  localhost:8545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4588E13-559F-4002-AE7D-D2F12EC439C5}"/>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53250" name="文本框 5">
            <a:extLst>
              <a:ext uri="{FF2B5EF4-FFF2-40B4-BE49-F238E27FC236}">
                <a16:creationId xmlns:a16="http://schemas.microsoft.com/office/drawing/2014/main" id="{EC68F8F3-F0C0-4746-A9A2-4E750645E981}"/>
              </a:ext>
            </a:extLst>
          </p:cNvPr>
          <p:cNvSpPr txBox="1">
            <a:spLocks noChangeArrowheads="1"/>
          </p:cNvSpPr>
          <p:nvPr/>
        </p:nvSpPr>
        <p:spPr bwMode="auto">
          <a:xfrm>
            <a:off x="268287" y="2489886"/>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400" b="1" dirty="0">
                <a:latin typeface="微软雅黑" panose="020B0503020204020204" pitchFamily="34" charset="-122"/>
                <a:ea typeface="微软雅黑" panose="020B0503020204020204" pitchFamily="34" charset="-122"/>
                <a:sym typeface="黑体" panose="02010609060101010101" pitchFamily="49" charset="-122"/>
              </a:rPr>
              <a:t>根据交易</a:t>
            </a:r>
            <a:r>
              <a:rPr lang="en-US" altLang="zh-CN" sz="1400" b="1" dirty="0">
                <a:latin typeface="微软雅黑" panose="020B0503020204020204" pitchFamily="34" charset="-122"/>
                <a:ea typeface="微软雅黑" panose="020B0503020204020204" pitchFamily="34" charset="-122"/>
                <a:sym typeface="黑体" panose="02010609060101010101" pitchFamily="49" charset="-122"/>
              </a:rPr>
              <a:t>Hash</a:t>
            </a:r>
            <a:r>
              <a:rPr lang="zh-CN" altLang="en-US" sz="1400" b="1" dirty="0">
                <a:latin typeface="微软雅黑" panose="020B0503020204020204" pitchFamily="34" charset="-122"/>
                <a:ea typeface="微软雅黑" panose="020B0503020204020204" pitchFamily="34" charset="-122"/>
                <a:sym typeface="黑体" panose="02010609060101010101" pitchFamily="49" charset="-122"/>
              </a:rPr>
              <a:t>查询交易回执</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后</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，才能得到</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当前合约部署成功后的</a:t>
            </a:r>
            <a:r>
              <a:rPr lang="zh-CN" altLang="zh-CN" sz="1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合约地址</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，使用该合约地址调用合约中的方法。</a:t>
            </a:r>
            <a:endParaRPr lang="en-US" altLang="zh-CN" sz="1400" dirty="0"/>
          </a:p>
        </p:txBody>
      </p:sp>
      <p:sp>
        <p:nvSpPr>
          <p:cNvPr id="10" name="文本框 3">
            <a:extLst>
              <a:ext uri="{FF2B5EF4-FFF2-40B4-BE49-F238E27FC236}">
                <a16:creationId xmlns:a16="http://schemas.microsoft.com/office/drawing/2014/main" id="{377AC8B8-D593-0141-AB53-F7916B4A3FBB}"/>
              </a:ext>
            </a:extLst>
          </p:cNvPr>
          <p:cNvSpPr txBox="1">
            <a:spLocks noChangeArrowheads="1"/>
          </p:cNvSpPr>
          <p:nvPr/>
        </p:nvSpPr>
        <p:spPr bwMode="auto">
          <a:xfrm>
            <a:off x="312738" y="1079173"/>
            <a:ext cx="7477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zh-CN" sz="14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在终端执行上述命令后，</a:t>
            </a:r>
            <a:r>
              <a:rPr lang="zh-CN" altLang="zh-CN" sz="1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交易需要被挖矿才能确认</a:t>
            </a:r>
            <a:r>
              <a:rPr lang="zh-CN" altLang="en-US" sz="1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a:t>
            </a:r>
            <a:r>
              <a:rPr lang="zh-CN" altLang="en-US" sz="1400"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因此</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终端返回结果中的result是本次交易（部署合约）的交易Hash。</a:t>
            </a:r>
            <a:endParaRPr lang="en-US" altLang="zh-CN" sz="1400" dirty="0">
              <a:latin typeface="微软雅黑" panose="020B0503020204020204" pitchFamily="34" charset="-122"/>
              <a:ea typeface="微软雅黑" panose="020B0503020204020204" pitchFamily="34" charset="-122"/>
              <a:sym typeface="黑体" panose="02010609060101010101" pitchFamily="49" charset="-122"/>
            </a:endParaRPr>
          </a:p>
        </p:txBody>
      </p:sp>
      <p:graphicFrame>
        <p:nvGraphicFramePr>
          <p:cNvPr id="11" name="表格 10">
            <a:extLst>
              <a:ext uri="{FF2B5EF4-FFF2-40B4-BE49-F238E27FC236}">
                <a16:creationId xmlns:a16="http://schemas.microsoft.com/office/drawing/2014/main" id="{AE8CBAEE-E2DD-4041-B188-96E17A7E934F}"/>
              </a:ext>
            </a:extLst>
          </p:cNvPr>
          <p:cNvGraphicFramePr/>
          <p:nvPr>
            <p:extLst>
              <p:ext uri="{D42A27DB-BD31-4B8C-83A1-F6EECF244321}">
                <p14:modId xmlns:p14="http://schemas.microsoft.com/office/powerpoint/2010/main" val="1921572856"/>
              </p:ext>
            </p:extLst>
          </p:nvPr>
        </p:nvGraphicFramePr>
        <p:xfrm>
          <a:off x="350044" y="1620510"/>
          <a:ext cx="7256462" cy="536575"/>
        </p:xfrm>
        <a:graphic>
          <a:graphicData uri="http://schemas.openxmlformats.org/drawingml/2006/table">
            <a:tbl>
              <a:tblPr firstRow="1" bandRow="1">
                <a:tableStyleId>{5940675A-B579-460E-94D1-54222C63F5DA}</a:tableStyleId>
              </a:tblPr>
              <a:tblGrid>
                <a:gridCol w="7256462">
                  <a:extLst>
                    <a:ext uri="{9D8B030D-6E8A-4147-A177-3AD203B41FA5}">
                      <a16:colId xmlns:a16="http://schemas.microsoft.com/office/drawing/2014/main" val="20000"/>
                    </a:ext>
                  </a:extLst>
                </a:gridCol>
              </a:tblGrid>
              <a:tr h="536575">
                <a:tc>
                  <a:txBody>
                    <a:bodyPr/>
                    <a:lstStyle/>
                    <a:p>
                      <a:pPr indent="0">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{"jsonrpc":"2.0","id":6,"result":"0x183685e0ac93e80b0cde97e8b53d425e15bf84d76b073586ad23c66e53085f1f"}</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矩形 1">
            <a:extLst>
              <a:ext uri="{FF2B5EF4-FFF2-40B4-BE49-F238E27FC236}">
                <a16:creationId xmlns:a16="http://schemas.microsoft.com/office/drawing/2014/main" id="{15178094-3DC2-7B44-A70C-378F3B9958AA}"/>
              </a:ext>
            </a:extLst>
          </p:cNvPr>
          <p:cNvSpPr/>
          <p:nvPr/>
        </p:nvSpPr>
        <p:spPr>
          <a:xfrm>
            <a:off x="350044" y="3044578"/>
            <a:ext cx="6866302" cy="954107"/>
          </a:xfrm>
          <a:prstGeom prst="rect">
            <a:avLst/>
          </a:prstGeom>
        </p:spPr>
        <p:txBody>
          <a:bodyPr wrap="square">
            <a:spAutoFit/>
          </a:bodyPr>
          <a:lstStyle/>
          <a:p>
            <a:pPr defTabSz="541655"/>
            <a:r>
              <a:rPr lang="zh-CN" altLang="en-US" sz="1400" dirty="0">
                <a:latin typeface="+mn-lt"/>
                <a:ea typeface="+mn-lt"/>
                <a:cs typeface="Times New Roman" panose="02020603050405020304" charset="0"/>
              </a:rPr>
              <a:t>curl --data  </a:t>
            </a:r>
          </a:p>
          <a:p>
            <a:pPr defTabSz="541655"/>
            <a:r>
              <a:rPr lang="zh-CN" altLang="en-US" sz="1400" dirty="0">
                <a:latin typeface="+mn-lt"/>
                <a:ea typeface="+mn-lt"/>
                <a:cs typeface="Times New Roman" panose="02020603050405020304" charset="0"/>
              </a:rPr>
              <a:t>'{"jsonrpc":"2.0","method":"eth_getTransactionReceipt",</a:t>
            </a:r>
            <a:endParaRPr lang="en-US" altLang="zh-CN" sz="1400" dirty="0">
              <a:latin typeface="+mn-lt"/>
              <a:ea typeface="+mn-lt"/>
              <a:cs typeface="Times New Roman" panose="02020603050405020304" charset="0"/>
            </a:endParaRPr>
          </a:p>
          <a:p>
            <a:pPr defTabSz="541655"/>
            <a:r>
              <a:rPr lang="zh-CN" altLang="en-US" sz="1400" dirty="0">
                <a:latin typeface="+mn-lt"/>
                <a:ea typeface="+mn-lt"/>
                <a:cs typeface="Times New Roman" panose="02020603050405020304" charset="0"/>
              </a:rPr>
              <a:t>"params":["</a:t>
            </a:r>
            <a:r>
              <a:rPr lang="en-US" altLang="zh-CN" sz="1400" dirty="0">
                <a:latin typeface="+mn-lt"/>
                <a:ea typeface="+mn-lt"/>
                <a:cs typeface="Times New Roman" panose="02020603050405020304" charset="0"/>
              </a:rPr>
              <a:t>0x183685e0ac93e80b0cde97e8b53d425e15bf84d76b073586ad23c66e53085f1f</a:t>
            </a:r>
            <a:r>
              <a:rPr lang="zh-CN" altLang="en-US" sz="1400" dirty="0">
                <a:latin typeface="+mn-lt"/>
                <a:ea typeface="+mn-lt"/>
                <a:cs typeface="Times New Roman" panose="02020603050405020304" charset="0"/>
              </a:rPr>
              <a:t>"],</a:t>
            </a:r>
            <a:endParaRPr lang="en-US" altLang="zh-CN" sz="1400" dirty="0">
              <a:latin typeface="+mn-lt"/>
              <a:ea typeface="+mn-lt"/>
              <a:cs typeface="Times New Roman" panose="02020603050405020304" charset="0"/>
            </a:endParaRPr>
          </a:p>
          <a:p>
            <a:pPr defTabSz="541655"/>
            <a:r>
              <a:rPr lang="zh-CN" altLang="en-US" sz="1400" dirty="0">
                <a:latin typeface="+mn-lt"/>
                <a:ea typeface="+mn-lt"/>
                <a:cs typeface="Times New Roman" panose="02020603050405020304" charset="0"/>
              </a:rPr>
              <a:t>"id":1}' localhost:8545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B8DD04-C5DD-4F3A-85A9-422BEC861172}"/>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2" name="文本框 1">
            <a:extLst>
              <a:ext uri="{FF2B5EF4-FFF2-40B4-BE49-F238E27FC236}">
                <a16:creationId xmlns:a16="http://schemas.microsoft.com/office/drawing/2014/main" id="{E275D3AC-B96A-43D7-A412-BFA3C86EFAD5}"/>
              </a:ext>
            </a:extLst>
          </p:cNvPr>
          <p:cNvSpPr txBox="1"/>
          <p:nvPr/>
        </p:nvSpPr>
        <p:spPr>
          <a:xfrm>
            <a:off x="103495" y="785966"/>
            <a:ext cx="7767637" cy="820609"/>
          </a:xfrm>
          <a:prstGeom prst="rect">
            <a:avLst/>
          </a:prstGeom>
          <a:noFill/>
        </p:spPr>
        <p:txBody>
          <a:bodyPr>
            <a:spAutoFit/>
          </a:bodyPr>
          <a:lstStyle/>
          <a:p>
            <a:pPr algn="just">
              <a:lnSpc>
                <a:spcPct val="110000"/>
              </a:lnSpc>
            </a:pPr>
            <a:r>
              <a:rPr lang="zh-CN" altLang="en-US" sz="1600" b="1" noProof="1">
                <a:solidFill>
                  <a:srgbClr val="FF0000"/>
                </a:solidFill>
                <a:latin typeface="微软雅黑" panose="020B0503020204020204" pitchFamily="34" charset="-122"/>
                <a:ea typeface="微软雅黑" panose="020B0503020204020204" pitchFamily="34" charset="-122"/>
              </a:rPr>
              <a:t>示例三：</a:t>
            </a:r>
            <a:r>
              <a:rPr sz="1600" b="1" noProof="1">
                <a:solidFill>
                  <a:srgbClr val="FF0000"/>
                </a:solidFill>
                <a:latin typeface="微软雅黑" panose="020B0503020204020204" pitchFamily="34" charset="-122"/>
                <a:ea typeface="微软雅黑" panose="020B0503020204020204" pitchFamily="34" charset="-122"/>
              </a:rPr>
              <a:t>调用合约方法</a:t>
            </a:r>
          </a:p>
          <a:p>
            <a:pPr algn="just">
              <a:lnSpc>
                <a:spcPct val="110000"/>
              </a:lnSpc>
            </a:pPr>
            <a:r>
              <a:rPr sz="1400" noProof="1">
                <a:latin typeface="微软雅黑" panose="020B0503020204020204" pitchFamily="34" charset="-122"/>
                <a:ea typeface="微软雅黑" panose="020B0503020204020204" pitchFamily="34" charset="-122"/>
              </a:rPr>
              <a:t>      </a:t>
            </a:r>
            <a:r>
              <a:rPr lang="zh-CN" altLang="en-US" sz="1400" noProof="1">
                <a:latin typeface="微软雅黑" panose="020B0503020204020204" pitchFamily="34" charset="-122"/>
                <a:ea typeface="微软雅黑" panose="020B0503020204020204" pitchFamily="34" charset="-122"/>
              </a:rPr>
              <a:t>调用合约方法如下，其中</a:t>
            </a:r>
            <a:r>
              <a:rPr sz="1400" noProof="1">
                <a:latin typeface="微软雅黑" panose="020B0503020204020204" pitchFamily="34" charset="-122"/>
                <a:ea typeface="微软雅黑" panose="020B0503020204020204" pitchFamily="34" charset="-122"/>
              </a:rPr>
              <a:t>to参数中</a:t>
            </a:r>
            <a:r>
              <a:rPr lang="zh-CN" sz="1400" noProof="1">
                <a:latin typeface="微软雅黑" panose="020B0503020204020204" pitchFamily="34" charset="-122"/>
                <a:ea typeface="微软雅黑" panose="020B0503020204020204" pitchFamily="34" charset="-122"/>
              </a:rPr>
              <a:t>为</a:t>
            </a:r>
            <a:r>
              <a:rPr sz="1400" noProof="1">
                <a:latin typeface="微软雅黑" panose="020B0503020204020204" pitchFamily="34" charset="-122"/>
                <a:ea typeface="微软雅黑" panose="020B0503020204020204" pitchFamily="34" charset="-122"/>
              </a:rPr>
              <a:t>合约地址，data</a:t>
            </a:r>
            <a:r>
              <a:rPr lang="zh-CN" sz="1400" noProof="1">
                <a:latin typeface="微软雅黑" panose="020B0503020204020204" pitchFamily="34" charset="-122"/>
                <a:ea typeface="微软雅黑" panose="020B0503020204020204" pitchFamily="34" charset="-122"/>
              </a:rPr>
              <a:t>为</a:t>
            </a:r>
            <a:r>
              <a:rPr sz="1400" noProof="1">
                <a:latin typeface="微软雅黑" panose="020B0503020204020204" pitchFamily="34" charset="-122"/>
                <a:ea typeface="微软雅黑" panose="020B0503020204020204" pitchFamily="34" charset="-122"/>
              </a:rPr>
              <a:t>调用合约需要传入的参数。data参数中包括了调用合约中的哪个方法和参数值，简称为payload。 确认该交易也需要挖矿。</a:t>
            </a:r>
          </a:p>
        </p:txBody>
      </p:sp>
      <p:graphicFrame>
        <p:nvGraphicFramePr>
          <p:cNvPr id="8" name="表格 7">
            <a:extLst>
              <a:ext uri="{FF2B5EF4-FFF2-40B4-BE49-F238E27FC236}">
                <a16:creationId xmlns:a16="http://schemas.microsoft.com/office/drawing/2014/main" id="{F0CECD28-0935-44BE-85D5-C0CDD4999C2D}"/>
              </a:ext>
            </a:extLst>
          </p:cNvPr>
          <p:cNvGraphicFramePr/>
          <p:nvPr>
            <p:extLst>
              <p:ext uri="{D42A27DB-BD31-4B8C-83A1-F6EECF244321}">
                <p14:modId xmlns:p14="http://schemas.microsoft.com/office/powerpoint/2010/main" val="2956407001"/>
              </p:ext>
            </p:extLst>
          </p:nvPr>
        </p:nvGraphicFramePr>
        <p:xfrm>
          <a:off x="103495" y="1685265"/>
          <a:ext cx="7921010" cy="1280161"/>
        </p:xfrm>
        <a:graphic>
          <a:graphicData uri="http://schemas.openxmlformats.org/drawingml/2006/table">
            <a:tbl>
              <a:tblPr firstRow="1" bandRow="1">
                <a:tableStyleId>{5940675A-B579-460E-94D1-54222C63F5DA}</a:tableStyleId>
              </a:tblPr>
              <a:tblGrid>
                <a:gridCol w="7921010">
                  <a:extLst>
                    <a:ext uri="{9D8B030D-6E8A-4147-A177-3AD203B41FA5}">
                      <a16:colId xmlns:a16="http://schemas.microsoft.com/office/drawing/2014/main" val="20000"/>
                    </a:ext>
                  </a:extLst>
                </a:gridCol>
              </a:tblGrid>
              <a:tr h="1260000">
                <a:tc>
                  <a:txBody>
                    <a:bodyPr/>
                    <a:lstStyle/>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  curl --data '{"jsonrpc":"2.0","method": "</a:t>
                      </a:r>
                      <a:r>
                        <a:rPr lang="en-US" altLang="zh-CN" sz="1400" b="1" dirty="0" err="1">
                          <a:latin typeface="微软雅黑" panose="020B0503020204020204" pitchFamily="34" charset="-122"/>
                          <a:ea typeface="微软雅黑" panose="020B0503020204020204" pitchFamily="34" charset="-122"/>
                          <a:cs typeface="Times New Roman" panose="02020603050405020304" charset="0"/>
                        </a:rPr>
                        <a:t>eth_sendTransaction</a:t>
                      </a:r>
                      <a:r>
                        <a:rPr lang="en-US" altLang="zh-CN" sz="1400" b="0" dirty="0">
                          <a:latin typeface="微软雅黑" panose="020B0503020204020204" pitchFamily="34" charset="-122"/>
                          <a:ea typeface="微软雅黑" panose="020B0503020204020204" pitchFamily="34" charset="-122"/>
                          <a:cs typeface="Times New Roman" panose="02020603050405020304" charset="0"/>
                        </a:rPr>
                        <a:t>", "params": [{</a:t>
                      </a:r>
                    </a:p>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 "from": "0x90c2323cdeff75fd82e65ac496fc45eafadf4563", </a:t>
                      </a:r>
                    </a:p>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 "to": "0x1269e13d9df9f64b9cbf0bdfaf0dcb0e67f4cf06", </a:t>
                      </a:r>
                    </a:p>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"data": "0xc6888fa10000000000000000000000000000000000000000000000000000000000000006"}  </a:t>
                      </a:r>
                    </a:p>
                    <a:p>
                      <a:pPr indent="0" algn="l">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  ], "id": 8}' localhost:8545</a:t>
                      </a:r>
                    </a:p>
                  </a:txBody>
                  <a:tcPr marL="0" marR="0" marT="0" marB="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表格 8">
            <a:extLst>
              <a:ext uri="{FF2B5EF4-FFF2-40B4-BE49-F238E27FC236}">
                <a16:creationId xmlns:a16="http://schemas.microsoft.com/office/drawing/2014/main" id="{B342651E-CEAE-4620-B92C-7761B605A171}"/>
              </a:ext>
            </a:extLst>
          </p:cNvPr>
          <p:cNvGraphicFramePr/>
          <p:nvPr/>
        </p:nvGraphicFramePr>
        <p:xfrm>
          <a:off x="593725" y="3778250"/>
          <a:ext cx="6916738" cy="415925"/>
        </p:xfrm>
        <a:graphic>
          <a:graphicData uri="http://schemas.openxmlformats.org/drawingml/2006/table">
            <a:tbl>
              <a:tblPr firstRow="1" bandRow="1">
                <a:tableStyleId>{5940675A-B579-460E-94D1-54222C63F5DA}</a:tableStyleId>
              </a:tblPr>
              <a:tblGrid>
                <a:gridCol w="6916738">
                  <a:extLst>
                    <a:ext uri="{9D8B030D-6E8A-4147-A177-3AD203B41FA5}">
                      <a16:colId xmlns:a16="http://schemas.microsoft.com/office/drawing/2014/main" val="20000"/>
                    </a:ext>
                  </a:extLst>
                </a:gridCol>
              </a:tblGrid>
              <a:tr h="415925">
                <a:tc>
                  <a:txBody>
                    <a:bodyPr/>
                    <a:lstStyle/>
                    <a:p>
                      <a:pPr indent="0" algn="l">
                        <a:lnSpc>
                          <a:spcPct val="150000"/>
                        </a:lnSpc>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&gt; web3.sha3("multiply(uint256)").substring(0, 8)"0xc6888f" </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矩形 3">
            <a:extLst>
              <a:ext uri="{FF2B5EF4-FFF2-40B4-BE49-F238E27FC236}">
                <a16:creationId xmlns:a16="http://schemas.microsoft.com/office/drawing/2014/main" id="{779351DC-19BD-46F8-A3C6-81ACB5948250}"/>
              </a:ext>
            </a:extLst>
          </p:cNvPr>
          <p:cNvSpPr/>
          <p:nvPr/>
        </p:nvSpPr>
        <p:spPr>
          <a:xfrm>
            <a:off x="216310" y="3190330"/>
            <a:ext cx="7654822" cy="523220"/>
          </a:xfrm>
          <a:prstGeom prst="rect">
            <a:avLst/>
          </a:prstGeom>
        </p:spPr>
        <p:txBody>
          <a:bodyPr wrap="square">
            <a:spAutoFit/>
          </a:bodyPr>
          <a:lstStyle/>
          <a:p>
            <a:pPr indent="265113"/>
            <a:r>
              <a:rPr lang="zh-CN" altLang="en-US" sz="1400" noProof="1">
                <a:latin typeface="Times New Roman" panose="02020603050405020304" charset="0"/>
                <a:sym typeface="+mn-ea"/>
              </a:rPr>
              <a:t> </a:t>
            </a:r>
            <a:r>
              <a:rPr lang="zh-CN" altLang="en-US" sz="1400" noProof="1">
                <a:latin typeface="微软雅黑" panose="020B0503020204020204" pitchFamily="34" charset="-122"/>
                <a:ea typeface="微软雅黑" panose="020B0503020204020204" pitchFamily="34" charset="-122"/>
                <a:sym typeface="+mn-ea"/>
              </a:rPr>
              <a:t>在终端中计算</a:t>
            </a:r>
            <a:r>
              <a:rPr lang="en-US" altLang="zh-CN" sz="1400" b="1" noProof="1">
                <a:latin typeface="微软雅黑" panose="020B0503020204020204" pitchFamily="34" charset="-122"/>
                <a:ea typeface="微软雅黑" panose="020B0503020204020204" pitchFamily="34" charset="-122"/>
                <a:sym typeface="+mn-ea"/>
              </a:rPr>
              <a:t>payload</a:t>
            </a:r>
            <a:r>
              <a:rPr lang="zh-CN" altLang="en-US" sz="1400" noProof="1">
                <a:latin typeface="微软雅黑" panose="020B0503020204020204" pitchFamily="34" charset="-122"/>
                <a:ea typeface="微软雅黑" panose="020B0503020204020204" pitchFamily="34" charset="-122"/>
                <a:sym typeface="+mn-ea"/>
              </a:rPr>
              <a:t>中的方法选择符对应的字节，选取</a:t>
            </a:r>
            <a:r>
              <a:rPr lang="en-US" altLang="zh-CN" sz="1400" noProof="1">
                <a:latin typeface="微软雅黑" panose="020B0503020204020204" pitchFamily="34" charset="-122"/>
                <a:ea typeface="微软雅黑" panose="020B0503020204020204" pitchFamily="34" charset="-122"/>
                <a:sym typeface="+mn-ea"/>
              </a:rPr>
              <a:t>Keccak</a:t>
            </a:r>
            <a:r>
              <a:rPr lang="zh-CN" altLang="en-US" sz="1400" noProof="1">
                <a:latin typeface="微软雅黑" panose="020B0503020204020204" pitchFamily="34" charset="-122"/>
                <a:ea typeface="微软雅黑" panose="020B0503020204020204" pitchFamily="34" charset="-122"/>
                <a:sym typeface="+mn-ea"/>
              </a:rPr>
              <a:t>散列表的前</a:t>
            </a:r>
            <a:r>
              <a:rPr lang="en-US" altLang="zh-CN" sz="1400" noProof="1">
                <a:latin typeface="微软雅黑" panose="020B0503020204020204" pitchFamily="34" charset="-122"/>
                <a:ea typeface="微软雅黑" panose="020B0503020204020204" pitchFamily="34" charset="-122"/>
                <a:sym typeface="+mn-ea"/>
              </a:rPr>
              <a:t>4</a:t>
            </a:r>
            <a:r>
              <a:rPr lang="zh-CN" altLang="en-US" sz="1400" noProof="1">
                <a:latin typeface="微软雅黑" panose="020B0503020204020204" pitchFamily="34" charset="-122"/>
                <a:ea typeface="微软雅黑" panose="020B0503020204020204" pitchFamily="34" charset="-122"/>
                <a:sym typeface="+mn-ea"/>
              </a:rPr>
              <a:t>个字节，并进行十六进制编码。</a:t>
            </a:r>
            <a:endParaRPr lang="zh-CN" alt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55E7C-DD24-4670-9AD5-0B54030A1666}"/>
              </a:ext>
            </a:extLst>
          </p:cNvPr>
          <p:cNvSpPr>
            <a:spLocks noGrp="1"/>
          </p:cNvSpPr>
          <p:nvPr>
            <p:ph type="title"/>
          </p:nvPr>
        </p:nvSpPr>
        <p:spPr/>
        <p:txBody>
          <a:bodyPr/>
          <a:lstStyle/>
          <a:p>
            <a:r>
              <a:rPr lang="zh-CN" altLang="en-US" sz="2135" noProof="1"/>
              <a:t>目   录</a:t>
            </a:r>
            <a:endParaRPr lang="zh-CN" altLang="en-US" noProof="1"/>
          </a:p>
        </p:txBody>
      </p:sp>
      <p:sp>
        <p:nvSpPr>
          <p:cNvPr id="3" name="内容占位符 2">
            <a:extLst>
              <a:ext uri="{FF2B5EF4-FFF2-40B4-BE49-F238E27FC236}">
                <a16:creationId xmlns:a16="http://schemas.microsoft.com/office/drawing/2014/main" id="{0B2CACFC-99D8-4C1E-841B-4AA4A7EA960E}"/>
              </a:ext>
            </a:extLst>
          </p:cNvPr>
          <p:cNvSpPr>
            <a:spLocks noGrp="1"/>
          </p:cNvSpPr>
          <p:nvPr>
            <p:ph idx="1"/>
          </p:nvPr>
        </p:nvSpPr>
        <p:spPr>
          <a:xfrm>
            <a:off x="2644775" y="1052513"/>
            <a:ext cx="3325813" cy="2566987"/>
          </a:xfrm>
        </p:spPr>
        <p:txBody>
          <a:bodyPr/>
          <a:lstStyle/>
          <a:p>
            <a:pPr marL="304800" indent="-304800">
              <a:lnSpc>
                <a:spcPct val="150000"/>
              </a:lnSpc>
              <a:buClr>
                <a:srgbClr val="C00000"/>
              </a:buClr>
              <a:buSzPct val="100000"/>
              <a:buFont typeface="+mj-ea"/>
              <a:buAutoNum type="ea1JpnChsDbPeriod"/>
            </a:pPr>
            <a:r>
              <a:rPr sz="1895" noProof="1">
                <a:solidFill>
                  <a:srgbClr val="C00000"/>
                </a:solidFill>
              </a:rPr>
              <a:t>以太坊开发环境搭建</a:t>
            </a:r>
            <a:endParaRPr lang="en-US" altLang="zh-CN" sz="1895" noProof="1">
              <a:solidFill>
                <a:srgbClr val="C00000"/>
              </a:solidFill>
            </a:endParaRPr>
          </a:p>
          <a:p>
            <a:pPr marL="304800" indent="-304800">
              <a:lnSpc>
                <a:spcPct val="150000"/>
              </a:lnSpc>
              <a:buClr>
                <a:srgbClr val="002060"/>
              </a:buClr>
              <a:buSzPct val="100000"/>
              <a:buFont typeface="+mj-ea"/>
              <a:buAutoNum type="ea1JpnChsDbPeriod"/>
            </a:pPr>
            <a:r>
              <a:rPr sz="1895" noProof="1"/>
              <a:t>以太坊集成开发环境</a:t>
            </a:r>
            <a:endParaRPr lang="en-US" altLang="zh-CN" sz="1895" noProof="1"/>
          </a:p>
          <a:p>
            <a:pPr marL="304800" indent="-304800">
              <a:lnSpc>
                <a:spcPct val="150000"/>
              </a:lnSpc>
              <a:buClr>
                <a:srgbClr val="002060"/>
              </a:buClr>
              <a:buSzPct val="100000"/>
              <a:buFont typeface="+mj-ea"/>
              <a:buAutoNum type="ea1JpnChsDbPeriod"/>
            </a:pPr>
            <a:r>
              <a:rPr sz="1895" noProof="1"/>
              <a:t>以太坊编程接口</a:t>
            </a:r>
            <a:endParaRPr lang="en-US" altLang="zh-CN" sz="1895" noProof="1"/>
          </a:p>
          <a:p>
            <a:pPr marL="304800" indent="-304800">
              <a:lnSpc>
                <a:spcPct val="150000"/>
              </a:lnSpc>
              <a:buClr>
                <a:srgbClr val="002060"/>
              </a:buClr>
              <a:buSzPct val="100000"/>
              <a:buFont typeface="+mj-ea"/>
              <a:buAutoNum type="ea1JpnChsDbPeriod"/>
            </a:pPr>
            <a:r>
              <a:rPr lang="en-US" altLang="zh-CN" sz="1895" noProof="1"/>
              <a:t>DApp</a:t>
            </a:r>
            <a:r>
              <a:rPr sz="1895" noProof="1"/>
              <a:t>开发框架和流程</a:t>
            </a:r>
          </a:p>
          <a:p>
            <a:pPr marL="304800" indent="-304800">
              <a:lnSpc>
                <a:spcPct val="150000"/>
              </a:lnSpc>
              <a:buClr>
                <a:srgbClr val="002060"/>
              </a:buClr>
              <a:buSzPct val="100000"/>
              <a:buFont typeface="+mj-ea"/>
              <a:buAutoNum type="ea1JpnChsDbPeriod"/>
            </a:pPr>
            <a:r>
              <a:rPr sz="1895" noProof="1"/>
              <a:t>第一个以太坊应用</a:t>
            </a:r>
          </a:p>
        </p:txBody>
      </p:sp>
    </p:spTree>
    <p:extLst>
      <p:ext uri="{BB962C8B-B14F-4D97-AF65-F5344CB8AC3E}">
        <p14:creationId xmlns:p14="http://schemas.microsoft.com/office/powerpoint/2010/main" val="1391868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EE52340-4D21-4379-BF7C-70BA9631588D}"/>
              </a:ext>
            </a:extLst>
          </p:cNvPr>
          <p:cNvSpPr>
            <a:spLocks noGrp="1"/>
          </p:cNvSpPr>
          <p:nvPr>
            <p:ph type="title"/>
          </p:nvPr>
        </p:nvSpPr>
        <p:spPr/>
        <p:txBody>
          <a:bodyPr/>
          <a:lstStyle/>
          <a:p>
            <a:r>
              <a:rPr lang="zh-CN" altLang="en-US" sz="2135" noProof="1">
                <a:sym typeface="+mn-ea"/>
              </a:rPr>
              <a:t>JSON RPC（续）</a:t>
            </a:r>
            <a:endParaRPr lang="zh-CN" altLang="en-US" noProof="1"/>
          </a:p>
        </p:txBody>
      </p:sp>
      <p:sp>
        <p:nvSpPr>
          <p:cNvPr id="55298" name="文本框 3">
            <a:extLst>
              <a:ext uri="{FF2B5EF4-FFF2-40B4-BE49-F238E27FC236}">
                <a16:creationId xmlns:a16="http://schemas.microsoft.com/office/drawing/2014/main" id="{BE0EA077-9042-426F-84F0-DEEF950057F2}"/>
              </a:ext>
            </a:extLst>
          </p:cNvPr>
          <p:cNvSpPr txBox="1">
            <a:spLocks noChangeArrowheads="1"/>
          </p:cNvSpPr>
          <p:nvPr/>
        </p:nvSpPr>
        <p:spPr bwMode="auto">
          <a:xfrm>
            <a:off x="215900" y="908050"/>
            <a:ext cx="75152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   </a:t>
            </a: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终端返回结果，通过返回result中的交易Hash我们可以查询本次交易的详情。</a:t>
            </a:r>
            <a:endParaRPr lang="zh-CN" altLang="en-US" sz="1400" dirty="0"/>
          </a:p>
        </p:txBody>
      </p:sp>
      <p:graphicFrame>
        <p:nvGraphicFramePr>
          <p:cNvPr id="5" name="表格 4">
            <a:extLst>
              <a:ext uri="{FF2B5EF4-FFF2-40B4-BE49-F238E27FC236}">
                <a16:creationId xmlns:a16="http://schemas.microsoft.com/office/drawing/2014/main" id="{4544DBCB-50D4-48B8-BD1E-7E100824B703}"/>
              </a:ext>
            </a:extLst>
          </p:cNvPr>
          <p:cNvGraphicFramePr/>
          <p:nvPr>
            <p:extLst>
              <p:ext uri="{D42A27DB-BD31-4B8C-83A1-F6EECF244321}">
                <p14:modId xmlns:p14="http://schemas.microsoft.com/office/powerpoint/2010/main" val="578158410"/>
              </p:ext>
            </p:extLst>
          </p:nvPr>
        </p:nvGraphicFramePr>
        <p:xfrm>
          <a:off x="306387" y="1265237"/>
          <a:ext cx="7185025" cy="612775"/>
        </p:xfrm>
        <a:graphic>
          <a:graphicData uri="http://schemas.openxmlformats.org/drawingml/2006/table">
            <a:tbl>
              <a:tblPr firstRow="1" bandRow="1">
                <a:tableStyleId>{5940675A-B579-460E-94D1-54222C63F5DA}</a:tableStyleId>
              </a:tblPr>
              <a:tblGrid>
                <a:gridCol w="7185025">
                  <a:extLst>
                    <a:ext uri="{9D8B030D-6E8A-4147-A177-3AD203B41FA5}">
                      <a16:colId xmlns:a16="http://schemas.microsoft.com/office/drawing/2014/main" val="20000"/>
                    </a:ext>
                  </a:extLst>
                </a:gridCol>
              </a:tblGrid>
              <a:tr h="612775">
                <a:tc>
                  <a:txBody>
                    <a:bodyPr/>
                    <a:lstStyle/>
                    <a:p>
                      <a:pPr indent="0" algn="l">
                        <a:lnSpc>
                          <a:spcPct val="130000"/>
                        </a:lnSpc>
                        <a:buNone/>
                      </a:pPr>
                      <a:r>
                        <a:rPr lang="en-US" altLang="zh-CN" sz="1400" b="0" dirty="0">
                          <a:latin typeface="微软雅黑" panose="020B0503020204020204" pitchFamily="34" charset="-122"/>
                          <a:ea typeface="微软雅黑" panose="020B0503020204020204" pitchFamily="34" charset="-122"/>
                          <a:cs typeface="Times New Roman" panose="02020603050405020304" charset="0"/>
                        </a:rPr>
                        <a:t>{"jsonrpc":"2.0","id":8,"result":"0xf3efaa16da4c439eb960387e35468a6ac527f5d9586ebe7062f69c319364661b"}</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文本框 5">
            <a:extLst>
              <a:ext uri="{FF2B5EF4-FFF2-40B4-BE49-F238E27FC236}">
                <a16:creationId xmlns:a16="http://schemas.microsoft.com/office/drawing/2014/main" id="{D77DE6CC-3BF0-4303-9D75-0D6DE5611BDB}"/>
              </a:ext>
            </a:extLst>
          </p:cNvPr>
          <p:cNvSpPr txBox="1"/>
          <p:nvPr/>
        </p:nvSpPr>
        <p:spPr>
          <a:xfrm>
            <a:off x="165100" y="1654175"/>
            <a:ext cx="7467600" cy="2862322"/>
          </a:xfrm>
          <a:prstGeom prst="rect">
            <a:avLst/>
          </a:prstGeom>
          <a:noFill/>
        </p:spPr>
        <p:txBody>
          <a:bodyPr>
            <a:spAutoFit/>
          </a:bodyPr>
          <a:lstStyle/>
          <a:p>
            <a:pPr algn="just">
              <a:lnSpc>
                <a:spcPct val="110000"/>
              </a:lnSpc>
            </a:pPr>
            <a:endParaRPr lang="en-US" altLang="zh-CN" sz="1400" noProof="1">
              <a:latin typeface="微软雅黑" panose="020B0503020204020204" pitchFamily="34" charset="-122"/>
              <a:ea typeface="微软雅黑" panose="020B0503020204020204" pitchFamily="34" charset="-122"/>
            </a:endParaRPr>
          </a:p>
          <a:p>
            <a:pPr algn="just">
              <a:lnSpc>
                <a:spcPct val="110000"/>
              </a:lnSpc>
            </a:pPr>
            <a:r>
              <a:rPr sz="1600" b="1" noProof="1">
                <a:solidFill>
                  <a:srgbClr val="FF0000"/>
                </a:solidFill>
                <a:latin typeface="微软雅黑" panose="020B0503020204020204" pitchFamily="34" charset="-122"/>
                <a:ea typeface="微软雅黑" panose="020B0503020204020204" pitchFamily="34" charset="-122"/>
              </a:rPr>
              <a:t>根据交易Hash查找交易详情</a:t>
            </a:r>
          </a:p>
          <a:p>
            <a:pPr algn="just">
              <a:lnSpc>
                <a:spcPct val="110000"/>
              </a:lnSpc>
            </a:pPr>
            <a:r>
              <a:rPr sz="1400" noProof="1">
                <a:latin typeface="微软雅黑" panose="020B0503020204020204" pitchFamily="34" charset="-122"/>
                <a:ea typeface="微软雅黑" panose="020B0503020204020204" pitchFamily="34" charset="-122"/>
              </a:rPr>
              <a:t>       由于一笔交易发生后，真正的返回结果只是交易Hash，可以利用该交易Hash来获得本次交易的真正的详情，以及一些方法的返回值。</a:t>
            </a:r>
          </a:p>
          <a:p>
            <a:pPr algn="just">
              <a:lnSpc>
                <a:spcPct val="110000"/>
              </a:lnSpc>
            </a:pPr>
            <a:r>
              <a:rPr sz="1400" noProof="1">
                <a:latin typeface="微软雅黑" panose="020B0503020204020204" pitchFamily="34" charset="-122"/>
                <a:ea typeface="微软雅黑" panose="020B0503020204020204" pitchFamily="34" charset="-122"/>
                <a:sym typeface="+mn-ea"/>
              </a:rPr>
              <a:t>       在终端中执行以下命令：</a:t>
            </a:r>
          </a:p>
          <a:p>
            <a:pPr algn="just">
              <a:lnSpc>
                <a:spcPct val="110000"/>
              </a:lnSpc>
            </a:pPr>
            <a:endParaRPr sz="1400" noProof="1">
              <a:latin typeface="微软雅黑" panose="020B0503020204020204" pitchFamily="34" charset="-122"/>
              <a:ea typeface="微软雅黑" panose="020B0503020204020204" pitchFamily="34" charset="-122"/>
            </a:endParaRPr>
          </a:p>
          <a:p>
            <a:pPr algn="just">
              <a:lnSpc>
                <a:spcPct val="110000"/>
              </a:lnSpc>
            </a:pPr>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a:p>
            <a:pPr algn="just"/>
            <a:r>
              <a:rPr lang="zh-CN" altLang="en-US" sz="1400" noProof="1">
                <a:latin typeface="微软雅黑" panose="020B0503020204020204" pitchFamily="34" charset="-122"/>
                <a:ea typeface="微软雅黑" panose="020B0503020204020204" pitchFamily="34" charset="-122"/>
                <a:sym typeface="+mn-ea"/>
              </a:rPr>
              <a:t>       终端返回结果，查看其中的logs.data字段，返回的就是方法真正的返回值。</a:t>
            </a:r>
            <a:endParaRPr lang="zh-CN" altLang="en-US" sz="1400" noProof="1">
              <a:latin typeface="微软雅黑" panose="020B0503020204020204" pitchFamily="34" charset="-122"/>
              <a:ea typeface="微软雅黑" panose="020B0503020204020204" pitchFamily="34" charset="-122"/>
            </a:endParaRPr>
          </a:p>
          <a:p>
            <a:pPr algn="just"/>
            <a:endParaRPr sz="1400" noProof="1">
              <a:latin typeface="微软雅黑" panose="020B0503020204020204" pitchFamily="34" charset="-122"/>
              <a:ea typeface="微软雅黑" panose="020B0503020204020204" pitchFamily="34" charset="-122"/>
            </a:endParaRPr>
          </a:p>
        </p:txBody>
      </p:sp>
      <p:sp>
        <p:nvSpPr>
          <p:cNvPr id="55306" name="文本框 6">
            <a:extLst>
              <a:ext uri="{FF2B5EF4-FFF2-40B4-BE49-F238E27FC236}">
                <a16:creationId xmlns:a16="http://schemas.microsoft.com/office/drawing/2014/main" id="{79A0DA61-EE01-46A7-80EA-DBD99A25B9F4}"/>
              </a:ext>
            </a:extLst>
          </p:cNvPr>
          <p:cNvSpPr txBox="1">
            <a:spLocks noChangeArrowheads="1"/>
          </p:cNvSpPr>
          <p:nvPr/>
        </p:nvSpPr>
        <p:spPr bwMode="auto">
          <a:xfrm>
            <a:off x="124593" y="2880509"/>
            <a:ext cx="80034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curl --data  </a:t>
            </a:r>
          </a:p>
          <a:p>
            <a:r>
              <a:rPr lang="zh-CN" altLang="en-US" sz="1400" dirty="0">
                <a:latin typeface="微软雅黑" panose="020B0503020204020204" pitchFamily="34" charset="-122"/>
                <a:ea typeface="微软雅黑" panose="020B0503020204020204" pitchFamily="34" charset="-122"/>
              </a:rPr>
              <a:t>'{"jsonrpc":"2.0","method":"</a:t>
            </a:r>
            <a:r>
              <a:rPr lang="zh-CN" altLang="en-US" sz="1400" b="1" dirty="0">
                <a:latin typeface="微软雅黑" panose="020B0503020204020204" pitchFamily="34" charset="-122"/>
                <a:ea typeface="微软雅黑" panose="020B0503020204020204" pitchFamily="34" charset="-122"/>
              </a:rPr>
              <a:t>eth_getTransactionReceipt</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"params":["0xf3efaa16da4c439eb960387e35468a6ac527f5d9586ebe7062f69c319364661b"],</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"id":1}' localhost:8545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3922EE-5B96-468D-98A2-CE019A37C492}"/>
              </a:ext>
            </a:extLst>
          </p:cNvPr>
          <p:cNvSpPr>
            <a:spLocks noGrp="1"/>
          </p:cNvSpPr>
          <p:nvPr>
            <p:ph type="title"/>
          </p:nvPr>
        </p:nvSpPr>
        <p:spPr/>
        <p:txBody>
          <a:bodyPr/>
          <a:lstStyle/>
          <a:p>
            <a:r>
              <a:rPr lang="zh-CN" altLang="en-US" sz="2135" noProof="1">
                <a:sym typeface="+mn-ea"/>
              </a:rPr>
              <a:t>JavaScript </a:t>
            </a:r>
            <a:r>
              <a:rPr lang="en-US" altLang="zh-CN" sz="2135" noProof="1">
                <a:sym typeface="+mn-ea"/>
              </a:rPr>
              <a:t>API</a:t>
            </a:r>
            <a:endParaRPr lang="zh-CN" altLang="en-US" noProof="1"/>
          </a:p>
        </p:txBody>
      </p:sp>
      <p:sp>
        <p:nvSpPr>
          <p:cNvPr id="2" name="矩形 1">
            <a:extLst>
              <a:ext uri="{FF2B5EF4-FFF2-40B4-BE49-F238E27FC236}">
                <a16:creationId xmlns:a16="http://schemas.microsoft.com/office/drawing/2014/main" id="{72B7653E-E34A-1F46-8F52-28AAAEAB2606}"/>
              </a:ext>
            </a:extLst>
          </p:cNvPr>
          <p:cNvSpPr/>
          <p:nvPr/>
        </p:nvSpPr>
        <p:spPr>
          <a:xfrm>
            <a:off x="3395361" y="1493428"/>
            <a:ext cx="1106617" cy="307777"/>
          </a:xfrm>
          <a:prstGeom prst="rect">
            <a:avLst/>
          </a:prstGeom>
        </p:spPr>
        <p:txBody>
          <a:bodyPr wrap="square">
            <a:spAutoFit/>
          </a:bodyPr>
          <a:lstStyle/>
          <a:p>
            <a:r>
              <a:rPr lang="zh-CN" altLang="zh-CN" sz="1400" dirty="0">
                <a:latin typeface="微软雅黑" panose="020B0503020204020204" pitchFamily="34" charset="-122"/>
                <a:ea typeface="微软雅黑" panose="020B0503020204020204" pitchFamily="34" charset="-122"/>
              </a:rPr>
              <a:t>JSON-RPC</a:t>
            </a:r>
            <a:endParaRPr lang="zh-CN" altLang="en-US" sz="1400" dirty="0"/>
          </a:p>
        </p:txBody>
      </p:sp>
      <p:sp>
        <p:nvSpPr>
          <p:cNvPr id="4" name="矩形 3">
            <a:extLst>
              <a:ext uri="{FF2B5EF4-FFF2-40B4-BE49-F238E27FC236}">
                <a16:creationId xmlns:a16="http://schemas.microsoft.com/office/drawing/2014/main" id="{26C86BE9-3BD3-8B43-AA88-DD1B804CEADA}"/>
              </a:ext>
            </a:extLst>
          </p:cNvPr>
          <p:cNvSpPr/>
          <p:nvPr/>
        </p:nvSpPr>
        <p:spPr>
          <a:xfrm>
            <a:off x="2424052" y="2979726"/>
            <a:ext cx="3049233" cy="307777"/>
          </a:xfrm>
          <a:prstGeom prst="rect">
            <a:avLst/>
          </a:prstGeom>
        </p:spPr>
        <p:txBody>
          <a:bodyPr wrap="none">
            <a:spAutoFit/>
          </a:bodyPr>
          <a:lstStyle/>
          <a:p>
            <a:r>
              <a:rPr lang="en" altLang="zh-CN" sz="1400" dirty="0">
                <a:hlinkClick r:id="rId2"/>
              </a:rPr>
              <a:t>https://web3js.readthedocs.io/en/v1.2.1/</a:t>
            </a:r>
            <a:endParaRPr lang="zh-CN" altLang="en-US" sz="1400" dirty="0"/>
          </a:p>
        </p:txBody>
      </p:sp>
      <p:sp>
        <p:nvSpPr>
          <p:cNvPr id="11" name="矩形 10">
            <a:extLst>
              <a:ext uri="{FF2B5EF4-FFF2-40B4-BE49-F238E27FC236}">
                <a16:creationId xmlns:a16="http://schemas.microsoft.com/office/drawing/2014/main" id="{E18D83DD-5BA8-7349-8C24-FC755B15E161}"/>
              </a:ext>
            </a:extLst>
          </p:cNvPr>
          <p:cNvSpPr/>
          <p:nvPr/>
        </p:nvSpPr>
        <p:spPr>
          <a:xfrm>
            <a:off x="3510693" y="2471828"/>
            <a:ext cx="991286" cy="307777"/>
          </a:xfrm>
          <a:prstGeom prst="rect">
            <a:avLst/>
          </a:prstGeom>
        </p:spPr>
        <p:txBody>
          <a:bodyPr wrap="square">
            <a:spAutoFit/>
          </a:bodyPr>
          <a:lstStyle/>
          <a:p>
            <a:r>
              <a:rPr lang="en-US" altLang="zh-CN" sz="1400" dirty="0">
                <a:solidFill>
                  <a:srgbClr val="FF0000"/>
                </a:solidFill>
                <a:latin typeface="微软雅黑" panose="020B0503020204020204" pitchFamily="34" charset="-122"/>
                <a:ea typeface="微软雅黑" panose="020B0503020204020204" pitchFamily="34" charset="-122"/>
              </a:rPr>
              <a:t>WEB3.JS</a:t>
            </a:r>
            <a:endParaRPr lang="zh-CN" altLang="en-US" sz="1400" dirty="0">
              <a:solidFill>
                <a:srgbClr val="FF0000"/>
              </a:solidFill>
            </a:endParaRPr>
          </a:p>
        </p:txBody>
      </p:sp>
      <p:cxnSp>
        <p:nvCxnSpPr>
          <p:cNvPr id="9" name="直线箭头连接符 8">
            <a:extLst>
              <a:ext uri="{FF2B5EF4-FFF2-40B4-BE49-F238E27FC236}">
                <a16:creationId xmlns:a16="http://schemas.microsoft.com/office/drawing/2014/main" id="{283D9E2C-71C8-B348-93D9-B07CA2C4EC39}"/>
              </a:ext>
            </a:extLst>
          </p:cNvPr>
          <p:cNvCxnSpPr>
            <a:cxnSpLocks/>
          </p:cNvCxnSpPr>
          <p:nvPr/>
        </p:nvCxnSpPr>
        <p:spPr>
          <a:xfrm flipH="1">
            <a:off x="3948668" y="1886972"/>
            <a:ext cx="2" cy="48479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316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3922EE-5B96-468D-98A2-CE019A37C492}"/>
              </a:ext>
            </a:extLst>
          </p:cNvPr>
          <p:cNvSpPr>
            <a:spLocks noGrp="1"/>
          </p:cNvSpPr>
          <p:nvPr>
            <p:ph type="title"/>
          </p:nvPr>
        </p:nvSpPr>
        <p:spPr/>
        <p:txBody>
          <a:bodyPr/>
          <a:lstStyle/>
          <a:p>
            <a:r>
              <a:rPr lang="zh-CN" altLang="en-US" sz="2135" noProof="1">
                <a:sym typeface="+mn-ea"/>
              </a:rPr>
              <a:t>JavaScript </a:t>
            </a:r>
            <a:r>
              <a:rPr lang="en-US" altLang="zh-CN" sz="2135" noProof="1">
                <a:sym typeface="+mn-ea"/>
              </a:rPr>
              <a:t>API</a:t>
            </a:r>
            <a:endParaRPr lang="zh-CN" altLang="en-US" noProof="1"/>
          </a:p>
        </p:txBody>
      </p:sp>
      <p:sp>
        <p:nvSpPr>
          <p:cNvPr id="2" name="矩形 1">
            <a:extLst>
              <a:ext uri="{FF2B5EF4-FFF2-40B4-BE49-F238E27FC236}">
                <a16:creationId xmlns:a16="http://schemas.microsoft.com/office/drawing/2014/main" id="{72B7653E-E34A-1F46-8F52-28AAAEAB2606}"/>
              </a:ext>
            </a:extLst>
          </p:cNvPr>
          <p:cNvSpPr/>
          <p:nvPr/>
        </p:nvSpPr>
        <p:spPr>
          <a:xfrm>
            <a:off x="411204" y="1068206"/>
            <a:ext cx="3783915" cy="523220"/>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rPr>
              <a:t>Truffle</a:t>
            </a:r>
            <a:r>
              <a:rPr lang="zh-CN" altLang="en-US" sz="1400" dirty="0">
                <a:latin typeface="微软雅黑" panose="020B0503020204020204" pitchFamily="34" charset="-122"/>
                <a:ea typeface="微软雅黑" panose="020B0503020204020204" pitchFamily="34" charset="-122"/>
              </a:rPr>
              <a:t>内置了</a:t>
            </a:r>
            <a:r>
              <a:rPr lang="en-US" altLang="zh-CN" sz="1400" dirty="0" err="1">
                <a:latin typeface="微软雅黑" panose="020B0503020204020204" pitchFamily="34" charset="-122"/>
                <a:ea typeface="微软雅黑" panose="020B0503020204020204" pitchFamily="34" charset="-122"/>
              </a:rPr>
              <a:t>javascript</a:t>
            </a:r>
            <a:r>
              <a:rPr lang="zh-CN" altLang="en-US" sz="1400" dirty="0">
                <a:latin typeface="微软雅黑" panose="020B0503020204020204" pitchFamily="34" charset="-122"/>
                <a:ea typeface="微软雅黑" panose="020B0503020204020204" pitchFamily="34" charset="-122"/>
              </a:rPr>
              <a:t>的脚本运行环境，在终端输入</a:t>
            </a:r>
            <a:r>
              <a:rPr lang="en-US" altLang="zh-CN" sz="1400" dirty="0">
                <a:latin typeface="微软雅黑" panose="020B0503020204020204" pitchFamily="34" charset="-122"/>
                <a:ea typeface="微软雅黑" panose="020B0503020204020204" pitchFamily="34" charset="-122"/>
              </a:rPr>
              <a:t>truffle</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console</a:t>
            </a:r>
            <a:r>
              <a:rPr lang="zh-CN" altLang="en-US" sz="1400" dirty="0">
                <a:latin typeface="微软雅黑" panose="020B0503020204020204" pitchFamily="34" charset="-122"/>
                <a:ea typeface="微软雅黑" panose="020B0503020204020204" pitchFamily="34" charset="-122"/>
              </a:rPr>
              <a:t>即可进入。</a:t>
            </a:r>
            <a:endParaRPr lang="zh-CN" altLang="en-US" sz="1400" dirty="0"/>
          </a:p>
        </p:txBody>
      </p:sp>
      <p:sp>
        <p:nvSpPr>
          <p:cNvPr id="6" name="矩形 5">
            <a:extLst>
              <a:ext uri="{FF2B5EF4-FFF2-40B4-BE49-F238E27FC236}">
                <a16:creationId xmlns:a16="http://schemas.microsoft.com/office/drawing/2014/main" id="{244B7620-1E6D-F44C-97C9-0A8AA37918F5}"/>
              </a:ext>
            </a:extLst>
          </p:cNvPr>
          <p:cNvSpPr/>
          <p:nvPr/>
        </p:nvSpPr>
        <p:spPr>
          <a:xfrm>
            <a:off x="411204" y="2543852"/>
            <a:ext cx="4064000" cy="523220"/>
          </a:xfrm>
          <a:prstGeom prst="rect">
            <a:avLst/>
          </a:prstGeom>
        </p:spPr>
        <p:txBody>
          <a:bodyPr>
            <a:spAutoFit/>
          </a:bodyPr>
          <a:lstStyle/>
          <a:p>
            <a:r>
              <a:rPr lang="en" altLang="zh-CN" sz="1400" dirty="0">
                <a:hlinkClick r:id="rId2"/>
              </a:rPr>
              <a:t>https://truffleframework.org/docs/getting_started/contracts</a:t>
            </a:r>
            <a:endParaRPr lang="zh-CN" altLang="en-US" sz="1400" dirty="0"/>
          </a:p>
        </p:txBody>
      </p:sp>
      <p:sp>
        <p:nvSpPr>
          <p:cNvPr id="10" name="矩形 9">
            <a:extLst>
              <a:ext uri="{FF2B5EF4-FFF2-40B4-BE49-F238E27FC236}">
                <a16:creationId xmlns:a16="http://schemas.microsoft.com/office/drawing/2014/main" id="{1459D789-A404-C243-A457-1FCB7C570852}"/>
              </a:ext>
            </a:extLst>
          </p:cNvPr>
          <p:cNvSpPr/>
          <p:nvPr/>
        </p:nvSpPr>
        <p:spPr>
          <a:xfrm>
            <a:off x="411204" y="1954559"/>
            <a:ext cx="3783915" cy="523220"/>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另外，我们更推荐您使用</a:t>
            </a:r>
            <a:r>
              <a:rPr lang="en-US" altLang="zh-CN" sz="1400" dirty="0">
                <a:latin typeface="微软雅黑" panose="020B0503020204020204" pitchFamily="34" charset="-122"/>
                <a:ea typeface="微软雅黑" panose="020B0503020204020204" pitchFamily="34" charset="-122"/>
              </a:rPr>
              <a:t>Truffle</a:t>
            </a:r>
            <a:r>
              <a:rPr lang="zh-CN" altLang="en-US" sz="1400" dirty="0">
                <a:latin typeface="微软雅黑" panose="020B0503020204020204" pitchFamily="34" charset="-122"/>
                <a:ea typeface="微软雅黑" panose="020B0503020204020204" pitchFamily="34" charset="-122"/>
              </a:rPr>
              <a:t>对</a:t>
            </a:r>
            <a:r>
              <a:rPr lang="en-US" altLang="zh-CN" sz="1400" dirty="0">
                <a:latin typeface="微软雅黑" panose="020B0503020204020204" pitchFamily="34" charset="-122"/>
                <a:ea typeface="微软雅黑" panose="020B0503020204020204" pitchFamily="34" charset="-122"/>
              </a:rPr>
              <a:t>web3</a:t>
            </a:r>
            <a:r>
              <a:rPr lang="zh-CN" altLang="en-US" sz="1400" dirty="0">
                <a:latin typeface="微软雅黑" panose="020B0503020204020204" pitchFamily="34" charset="-122"/>
                <a:ea typeface="微软雅黑" panose="020B0503020204020204" pitchFamily="34" charset="-122"/>
              </a:rPr>
              <a:t>进行的进一步封装，更方便地与合约交互。</a:t>
            </a:r>
            <a:endParaRPr lang="zh-CN" altLang="en-US" sz="1400" dirty="0"/>
          </a:p>
        </p:txBody>
      </p:sp>
      <p:pic>
        <p:nvPicPr>
          <p:cNvPr id="7" name="图片 6">
            <a:extLst>
              <a:ext uri="{FF2B5EF4-FFF2-40B4-BE49-F238E27FC236}">
                <a16:creationId xmlns:a16="http://schemas.microsoft.com/office/drawing/2014/main" id="{20926B99-2412-9E42-ABDD-43EEB20E2422}"/>
              </a:ext>
            </a:extLst>
          </p:cNvPr>
          <p:cNvPicPr>
            <a:picLocks noChangeAspect="1"/>
          </p:cNvPicPr>
          <p:nvPr/>
        </p:nvPicPr>
        <p:blipFill>
          <a:blip r:embed="rId3"/>
          <a:stretch>
            <a:fillRect/>
          </a:stretch>
        </p:blipFill>
        <p:spPr>
          <a:xfrm>
            <a:off x="4388709" y="1082506"/>
            <a:ext cx="2697891" cy="624246"/>
          </a:xfrm>
          <a:prstGeom prst="rect">
            <a:avLst/>
          </a:prstGeom>
        </p:spPr>
      </p:pic>
    </p:spTree>
    <p:extLst>
      <p:ext uri="{BB962C8B-B14F-4D97-AF65-F5344CB8AC3E}">
        <p14:creationId xmlns:p14="http://schemas.microsoft.com/office/powerpoint/2010/main" val="3943736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C7E09AA-7C5F-44F0-B04A-A681AABB3E54}"/>
              </a:ext>
            </a:extLst>
          </p:cNvPr>
          <p:cNvPicPr>
            <a:picLocks noChangeAspect="1"/>
          </p:cNvPicPr>
          <p:nvPr/>
        </p:nvPicPr>
        <p:blipFill>
          <a:blip r:embed="rId2"/>
          <a:stretch>
            <a:fillRect/>
          </a:stretch>
        </p:blipFill>
        <p:spPr>
          <a:xfrm>
            <a:off x="4232151" y="1580145"/>
            <a:ext cx="1936436" cy="2780722"/>
          </a:xfrm>
          <a:prstGeom prst="rect">
            <a:avLst/>
          </a:prstGeom>
        </p:spPr>
      </p:pic>
      <p:sp>
        <p:nvSpPr>
          <p:cNvPr id="3" name="标题 2">
            <a:extLst>
              <a:ext uri="{FF2B5EF4-FFF2-40B4-BE49-F238E27FC236}">
                <a16:creationId xmlns:a16="http://schemas.microsoft.com/office/drawing/2014/main" id="{F33922EE-5B96-468D-98A2-CE019A37C492}"/>
              </a:ext>
            </a:extLst>
          </p:cNvPr>
          <p:cNvSpPr>
            <a:spLocks noGrp="1"/>
          </p:cNvSpPr>
          <p:nvPr>
            <p:ph type="title"/>
          </p:nvPr>
        </p:nvSpPr>
        <p:spPr/>
        <p:txBody>
          <a:bodyPr/>
          <a:lstStyle/>
          <a:p>
            <a:r>
              <a:rPr lang="zh-CN" altLang="en-US" sz="2135" noProof="1">
                <a:sym typeface="+mn-ea"/>
              </a:rPr>
              <a:t>JavaScript </a:t>
            </a:r>
            <a:r>
              <a:rPr lang="en-US" altLang="zh-CN" sz="2135" noProof="1">
                <a:sym typeface="+mn-ea"/>
              </a:rPr>
              <a:t>API</a:t>
            </a:r>
            <a:endParaRPr lang="zh-CN" altLang="en-US" noProof="1"/>
          </a:p>
        </p:txBody>
      </p:sp>
      <p:sp>
        <p:nvSpPr>
          <p:cNvPr id="5" name="文本框 4">
            <a:extLst>
              <a:ext uri="{FF2B5EF4-FFF2-40B4-BE49-F238E27FC236}">
                <a16:creationId xmlns:a16="http://schemas.microsoft.com/office/drawing/2014/main" id="{B44F1D6F-8190-44FB-8E64-4DDA8046F746}"/>
              </a:ext>
            </a:extLst>
          </p:cNvPr>
          <p:cNvSpPr txBox="1"/>
          <p:nvPr/>
        </p:nvSpPr>
        <p:spPr>
          <a:xfrm>
            <a:off x="115437" y="666751"/>
            <a:ext cx="7594600" cy="984885"/>
          </a:xfrm>
          <a:prstGeom prst="rect">
            <a:avLst/>
          </a:prstGeom>
          <a:noFill/>
        </p:spPr>
        <p:txBody>
          <a:bodyPr>
            <a:spAutoFit/>
          </a:bodyPr>
          <a:lstStyle/>
          <a:p>
            <a:r>
              <a:rPr lang="zh-CN" altLang="en-US" sz="1600" b="1" noProof="1">
                <a:solidFill>
                  <a:srgbClr val="FF0000"/>
                </a:solidFill>
                <a:latin typeface="微软雅黑" panose="020B0503020204020204" pitchFamily="34" charset="-122"/>
                <a:ea typeface="微软雅黑" panose="020B0503020204020204" pitchFamily="34" charset="-122"/>
              </a:rPr>
              <a:t>第一步：编译合约</a:t>
            </a:r>
          </a:p>
          <a:p>
            <a:pPr>
              <a:buFont typeface="Wingdings" panose="05000000000000000000" charset="0"/>
              <a:buNone/>
            </a:pPr>
            <a:r>
              <a:rPr lang="zh-CN" altLang="en-US" sz="1400" noProof="1">
                <a:latin typeface="微软雅黑" panose="020B0503020204020204" pitchFamily="34" charset="-122"/>
                <a:ea typeface="微软雅黑" panose="020B0503020204020204" pitchFamily="34" charset="-122"/>
              </a:rPr>
              <a:t>       由于web3本身就是使用JavaScript实现的接口，所以下面的终端命令调用也是使用JavaScript实现。Multiply7合约代码放入</a:t>
            </a:r>
            <a:r>
              <a:rPr lang="en-US" altLang="zh-CN" sz="1400" noProof="1">
                <a:latin typeface="微软雅黑" panose="020B0503020204020204" pitchFamily="34" charset="-122"/>
                <a:ea typeface="微软雅黑" panose="020B0503020204020204" pitchFamily="34" charset="-122"/>
              </a:rPr>
              <a:t>Remix</a:t>
            </a:r>
            <a:r>
              <a:rPr lang="zh-CN" altLang="en-US" sz="1400" noProof="1">
                <a:latin typeface="微软雅黑" panose="020B0503020204020204" pitchFamily="34" charset="-122"/>
                <a:ea typeface="微软雅黑" panose="020B0503020204020204" pitchFamily="34" charset="-122"/>
              </a:rPr>
              <a:t>编译，并获得其字节码与</a:t>
            </a:r>
            <a:r>
              <a:rPr lang="en-US" altLang="zh-CN" sz="1400" noProof="1">
                <a:latin typeface="微软雅黑" panose="020B0503020204020204" pitchFamily="34" charset="-122"/>
                <a:ea typeface="微软雅黑" panose="020B0503020204020204" pitchFamily="34" charset="-122"/>
              </a:rPr>
              <a:t>ABI</a:t>
            </a:r>
            <a:r>
              <a:rPr lang="zh-CN" altLang="en-US" sz="1400" noProof="1">
                <a:latin typeface="微软雅黑" panose="020B0503020204020204" pitchFamily="34" charset="-122"/>
                <a:ea typeface="微软雅黑" panose="020B0503020204020204" pitchFamily="34" charset="-122"/>
              </a:rPr>
              <a:t>：</a:t>
            </a:r>
            <a:endParaRPr lang="zh-CN" altLang="en-US" sz="1400" noProof="1"/>
          </a:p>
          <a:p>
            <a:pPr>
              <a:buFont typeface="Wingdings" panose="05000000000000000000" charset="0"/>
              <a:buNone/>
            </a:pPr>
            <a:endParaRPr lang="zh-CN" altLang="en-US" sz="1400" noProof="1"/>
          </a:p>
        </p:txBody>
      </p:sp>
      <p:sp>
        <p:nvSpPr>
          <p:cNvPr id="7" name="文本框 6">
            <a:extLst>
              <a:ext uri="{FF2B5EF4-FFF2-40B4-BE49-F238E27FC236}">
                <a16:creationId xmlns:a16="http://schemas.microsoft.com/office/drawing/2014/main" id="{0A129099-0778-104B-9F8B-7369584B55FE}"/>
              </a:ext>
            </a:extLst>
          </p:cNvPr>
          <p:cNvSpPr txBox="1"/>
          <p:nvPr/>
        </p:nvSpPr>
        <p:spPr>
          <a:xfrm>
            <a:off x="7138667" y="1884460"/>
            <a:ext cx="873896" cy="307777"/>
          </a:xfrm>
          <a:prstGeom prst="rect">
            <a:avLst/>
          </a:prstGeom>
          <a:noFill/>
        </p:spPr>
        <p:txBody>
          <a:bodyPr wrap="square" rtlCol="0">
            <a:spAutoFit/>
          </a:bodyPr>
          <a:lstStyle/>
          <a:p>
            <a:r>
              <a:rPr kumimoji="1" lang="en-US" altLang="zh-CN" sz="1400" dirty="0">
                <a:solidFill>
                  <a:srgbClr val="FF0000"/>
                </a:solidFill>
              </a:rPr>
              <a:t>Bytecode</a:t>
            </a:r>
            <a:endParaRPr kumimoji="1" lang="zh-CN" altLang="en-US" sz="1400" dirty="0">
              <a:solidFill>
                <a:srgbClr val="FF0000"/>
              </a:solidFill>
            </a:endParaRPr>
          </a:p>
        </p:txBody>
      </p:sp>
      <p:cxnSp>
        <p:nvCxnSpPr>
          <p:cNvPr id="10" name="直线箭头连接符 9">
            <a:extLst>
              <a:ext uri="{FF2B5EF4-FFF2-40B4-BE49-F238E27FC236}">
                <a16:creationId xmlns:a16="http://schemas.microsoft.com/office/drawing/2014/main" id="{4E4B9096-25E1-B545-B809-F5A6AB080FE8}"/>
              </a:ext>
            </a:extLst>
          </p:cNvPr>
          <p:cNvCxnSpPr/>
          <p:nvPr/>
        </p:nvCxnSpPr>
        <p:spPr>
          <a:xfrm flipH="1">
            <a:off x="6058768" y="2038349"/>
            <a:ext cx="9576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8A82FE0-09C4-C644-98A7-655E25907EBD}"/>
              </a:ext>
            </a:extLst>
          </p:cNvPr>
          <p:cNvSpPr txBox="1"/>
          <p:nvPr/>
        </p:nvSpPr>
        <p:spPr>
          <a:xfrm>
            <a:off x="7138667" y="2899829"/>
            <a:ext cx="873896" cy="307777"/>
          </a:xfrm>
          <a:prstGeom prst="rect">
            <a:avLst/>
          </a:prstGeom>
          <a:noFill/>
        </p:spPr>
        <p:txBody>
          <a:bodyPr wrap="square" rtlCol="0">
            <a:spAutoFit/>
          </a:bodyPr>
          <a:lstStyle/>
          <a:p>
            <a:r>
              <a:rPr kumimoji="1" lang="en-US" altLang="zh-CN" sz="1400" dirty="0">
                <a:solidFill>
                  <a:srgbClr val="FF0000"/>
                </a:solidFill>
              </a:rPr>
              <a:t>ABI</a:t>
            </a:r>
            <a:endParaRPr kumimoji="1" lang="zh-CN" altLang="en-US" sz="1400" dirty="0">
              <a:solidFill>
                <a:srgbClr val="FF0000"/>
              </a:solidFill>
            </a:endParaRPr>
          </a:p>
        </p:txBody>
      </p:sp>
      <p:cxnSp>
        <p:nvCxnSpPr>
          <p:cNvPr id="15" name="直线箭头连接符 14">
            <a:extLst>
              <a:ext uri="{FF2B5EF4-FFF2-40B4-BE49-F238E27FC236}">
                <a16:creationId xmlns:a16="http://schemas.microsoft.com/office/drawing/2014/main" id="{77C9EFB3-20BD-3A47-B1F4-4A04B8E17F75}"/>
              </a:ext>
            </a:extLst>
          </p:cNvPr>
          <p:cNvCxnSpPr/>
          <p:nvPr/>
        </p:nvCxnSpPr>
        <p:spPr>
          <a:xfrm flipH="1">
            <a:off x="6058768" y="3053718"/>
            <a:ext cx="9576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11EF4680-D0C0-4B46-BA0C-AE8B38195648}"/>
              </a:ext>
            </a:extLst>
          </p:cNvPr>
          <p:cNvPicPr>
            <a:picLocks noChangeAspect="1"/>
          </p:cNvPicPr>
          <p:nvPr/>
        </p:nvPicPr>
        <p:blipFill>
          <a:blip r:embed="rId3"/>
          <a:stretch>
            <a:fillRect/>
          </a:stretch>
        </p:blipFill>
        <p:spPr>
          <a:xfrm>
            <a:off x="236121" y="1580145"/>
            <a:ext cx="3705628" cy="268043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7DECF1-5494-434F-8FB5-32650FAF4FB6}"/>
              </a:ext>
            </a:extLst>
          </p:cNvPr>
          <p:cNvSpPr>
            <a:spLocks noGrp="1"/>
          </p:cNvSpPr>
          <p:nvPr>
            <p:ph type="title"/>
          </p:nvPr>
        </p:nvSpPr>
        <p:spPr/>
        <p:txBody>
          <a:bodyPr/>
          <a:lstStyle/>
          <a:p>
            <a:r>
              <a:rPr lang="zh-CN" altLang="en-US" sz="2135" noProof="1">
                <a:sym typeface="+mn-ea"/>
              </a:rPr>
              <a:t>JavaScript </a:t>
            </a:r>
            <a:r>
              <a:rPr lang="en-US" altLang="zh-CN" sz="2135" noProof="1">
                <a:sym typeface="+mn-ea"/>
              </a:rPr>
              <a:t>API</a:t>
            </a:r>
            <a:r>
              <a:rPr lang="zh-CN" altLang="en-US" sz="2135" noProof="1">
                <a:sym typeface="+mn-ea"/>
              </a:rPr>
              <a:t>（续）</a:t>
            </a:r>
            <a:endParaRPr lang="zh-CN" altLang="en-US" noProof="1"/>
          </a:p>
        </p:txBody>
      </p:sp>
      <p:sp>
        <p:nvSpPr>
          <p:cNvPr id="2" name="矩形 1">
            <a:extLst>
              <a:ext uri="{FF2B5EF4-FFF2-40B4-BE49-F238E27FC236}">
                <a16:creationId xmlns:a16="http://schemas.microsoft.com/office/drawing/2014/main" id="{63F9D110-98BD-D94D-B759-3D6401915139}"/>
              </a:ext>
            </a:extLst>
          </p:cNvPr>
          <p:cNvSpPr/>
          <p:nvPr/>
        </p:nvSpPr>
        <p:spPr>
          <a:xfrm>
            <a:off x="266224" y="1640207"/>
            <a:ext cx="6715343" cy="338554"/>
          </a:xfrm>
          <a:prstGeom prst="rect">
            <a:avLst/>
          </a:prstGeom>
        </p:spPr>
        <p:txBody>
          <a:bodyPr wrap="square">
            <a:spAutoFit/>
          </a:bodyPr>
          <a:lstStyle/>
          <a:p>
            <a:r>
              <a:rPr lang="en" altLang="zh-CN" sz="1600" dirty="0"/>
              <a:t>web3 = new Web3(new Web3.providers.HttpProvider("http://localhost:8545"));</a:t>
            </a:r>
          </a:p>
        </p:txBody>
      </p:sp>
      <p:sp>
        <p:nvSpPr>
          <p:cNvPr id="4" name="矩形 3">
            <a:extLst>
              <a:ext uri="{FF2B5EF4-FFF2-40B4-BE49-F238E27FC236}">
                <a16:creationId xmlns:a16="http://schemas.microsoft.com/office/drawing/2014/main" id="{027BCD31-DD67-D24F-A300-631D7860AEB9}"/>
              </a:ext>
            </a:extLst>
          </p:cNvPr>
          <p:cNvSpPr/>
          <p:nvPr/>
        </p:nvSpPr>
        <p:spPr>
          <a:xfrm>
            <a:off x="255710" y="789453"/>
            <a:ext cx="2031325" cy="369332"/>
          </a:xfrm>
          <a:prstGeom prst="rect">
            <a:avLst/>
          </a:prstGeom>
        </p:spPr>
        <p:txBody>
          <a:bodyPr wrap="none">
            <a:spAutoFit/>
          </a:bodyPr>
          <a:lstStyle/>
          <a:p>
            <a:r>
              <a:rPr lang="zh-CN" altLang="en-US" b="1" noProof="1">
                <a:solidFill>
                  <a:srgbClr val="FF0000"/>
                </a:solidFill>
                <a:latin typeface="微软雅黑" panose="020B0503020204020204" pitchFamily="34" charset="-122"/>
                <a:ea typeface="微软雅黑" panose="020B0503020204020204" pitchFamily="34" charset="-122"/>
              </a:rPr>
              <a:t>第二步：部署合约</a:t>
            </a:r>
          </a:p>
        </p:txBody>
      </p:sp>
      <p:sp>
        <p:nvSpPr>
          <p:cNvPr id="10" name="矩形 9">
            <a:extLst>
              <a:ext uri="{FF2B5EF4-FFF2-40B4-BE49-F238E27FC236}">
                <a16:creationId xmlns:a16="http://schemas.microsoft.com/office/drawing/2014/main" id="{494281B0-6CAB-9C4E-82DE-0FCF996DD4DB}"/>
              </a:ext>
            </a:extLst>
          </p:cNvPr>
          <p:cNvSpPr/>
          <p:nvPr/>
        </p:nvSpPr>
        <p:spPr>
          <a:xfrm>
            <a:off x="266225" y="1309088"/>
            <a:ext cx="2020810" cy="307777"/>
          </a:xfrm>
          <a:prstGeom prst="rect">
            <a:avLst/>
          </a:prstGeom>
        </p:spPr>
        <p:txBody>
          <a:bodyPr wrap="none">
            <a:spAutoFit/>
          </a:bodyPr>
          <a:lstStyle/>
          <a:p>
            <a:r>
              <a:rPr lang="en-US" altLang="zh-CN" sz="1400" b="1" noProof="1">
                <a:solidFill>
                  <a:srgbClr val="FF0000"/>
                </a:solidFill>
                <a:latin typeface="微软雅黑" panose="020B0503020204020204" pitchFamily="34" charset="-122"/>
                <a:ea typeface="微软雅黑" panose="020B0503020204020204" pitchFamily="34" charset="-122"/>
              </a:rPr>
              <a:t>2.1</a:t>
            </a:r>
            <a:r>
              <a:rPr lang="zh-CN" altLang="en-US" sz="1400" b="1" noProof="1">
                <a:solidFill>
                  <a:srgbClr val="FF0000"/>
                </a:solidFill>
                <a:latin typeface="微软雅黑" panose="020B0503020204020204" pitchFamily="34" charset="-122"/>
                <a:ea typeface="微软雅黑" panose="020B0503020204020204" pitchFamily="34" charset="-122"/>
              </a:rPr>
              <a:t>：初始化</a:t>
            </a:r>
            <a:r>
              <a:rPr lang="en-US" altLang="zh-CN" sz="1400" b="1" noProof="1">
                <a:solidFill>
                  <a:srgbClr val="FF0000"/>
                </a:solidFill>
                <a:latin typeface="微软雅黑" panose="020B0503020204020204" pitchFamily="34" charset="-122"/>
                <a:ea typeface="微软雅黑" panose="020B0503020204020204" pitchFamily="34" charset="-122"/>
              </a:rPr>
              <a:t>web3</a:t>
            </a:r>
            <a:r>
              <a:rPr lang="zh-CN" altLang="en-US" sz="1400" b="1" noProof="1">
                <a:solidFill>
                  <a:srgbClr val="FF0000"/>
                </a:solidFill>
                <a:latin typeface="微软雅黑" panose="020B0503020204020204" pitchFamily="34" charset="-122"/>
                <a:ea typeface="微软雅黑" panose="020B0503020204020204" pitchFamily="34" charset="-122"/>
              </a:rPr>
              <a:t>对象</a:t>
            </a:r>
          </a:p>
        </p:txBody>
      </p:sp>
      <p:sp>
        <p:nvSpPr>
          <p:cNvPr id="5" name="文本框 4">
            <a:extLst>
              <a:ext uri="{FF2B5EF4-FFF2-40B4-BE49-F238E27FC236}">
                <a16:creationId xmlns:a16="http://schemas.microsoft.com/office/drawing/2014/main" id="{F2BEDDA5-73AD-8B41-B69D-37F710DA3693}"/>
              </a:ext>
            </a:extLst>
          </p:cNvPr>
          <p:cNvSpPr txBox="1"/>
          <p:nvPr/>
        </p:nvSpPr>
        <p:spPr>
          <a:xfrm>
            <a:off x="4812956" y="1243700"/>
            <a:ext cx="1847335" cy="276999"/>
          </a:xfrm>
          <a:prstGeom prst="rect">
            <a:avLst/>
          </a:prstGeom>
          <a:noFill/>
        </p:spPr>
        <p:txBody>
          <a:bodyPr wrap="square" rtlCol="0">
            <a:spAutoFit/>
          </a:bodyPr>
          <a:lstStyle/>
          <a:p>
            <a:r>
              <a:rPr kumimoji="1" lang="zh-CN" altLang="en-US" sz="1200" dirty="0">
                <a:solidFill>
                  <a:srgbClr val="FF0000"/>
                </a:solidFill>
              </a:rPr>
              <a:t>切换成自己的本地网络</a:t>
            </a:r>
          </a:p>
        </p:txBody>
      </p:sp>
      <p:cxnSp>
        <p:nvCxnSpPr>
          <p:cNvPr id="7" name="直线箭头连接符 6">
            <a:extLst>
              <a:ext uri="{FF2B5EF4-FFF2-40B4-BE49-F238E27FC236}">
                <a16:creationId xmlns:a16="http://schemas.microsoft.com/office/drawing/2014/main" id="{F099E2B0-0B34-1049-9438-826873FBDD1A}"/>
              </a:ext>
            </a:extLst>
          </p:cNvPr>
          <p:cNvCxnSpPr>
            <a:cxnSpLocks/>
          </p:cNvCxnSpPr>
          <p:nvPr/>
        </p:nvCxnSpPr>
        <p:spPr>
          <a:xfrm>
            <a:off x="5733532" y="1520699"/>
            <a:ext cx="0" cy="19261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矩形 15">
            <a:extLst>
              <a:ext uri="{FF2B5EF4-FFF2-40B4-BE49-F238E27FC236}">
                <a16:creationId xmlns:a16="http://schemas.microsoft.com/office/drawing/2014/main" id="{92A5FBC6-4DD3-A847-BCAF-D515417CC6D3}"/>
              </a:ext>
            </a:extLst>
          </p:cNvPr>
          <p:cNvSpPr/>
          <p:nvPr/>
        </p:nvSpPr>
        <p:spPr>
          <a:xfrm>
            <a:off x="266224" y="2694004"/>
            <a:ext cx="2848857" cy="307777"/>
          </a:xfrm>
          <a:prstGeom prst="rect">
            <a:avLst/>
          </a:prstGeom>
        </p:spPr>
        <p:txBody>
          <a:bodyPr wrap="none">
            <a:spAutoFit/>
          </a:bodyPr>
          <a:lstStyle/>
          <a:p>
            <a:r>
              <a:rPr lang="en-US" altLang="zh-CN" sz="1400" b="1" noProof="1">
                <a:solidFill>
                  <a:srgbClr val="FF0000"/>
                </a:solidFill>
                <a:latin typeface="微软雅黑" panose="020B0503020204020204" pitchFamily="34" charset="-122"/>
                <a:ea typeface="微软雅黑" panose="020B0503020204020204" pitchFamily="34" charset="-122"/>
              </a:rPr>
              <a:t>2.2</a:t>
            </a:r>
            <a:r>
              <a:rPr lang="zh-CN" altLang="en-US" sz="1400" b="1" noProof="1">
                <a:solidFill>
                  <a:srgbClr val="FF0000"/>
                </a:solidFill>
                <a:latin typeface="微软雅黑" panose="020B0503020204020204" pitchFamily="34" charset="-122"/>
                <a:ea typeface="微软雅黑" panose="020B0503020204020204" pitchFamily="34" charset="-122"/>
              </a:rPr>
              <a:t>：初始化</a:t>
            </a:r>
            <a:r>
              <a:rPr lang="en-US" altLang="zh-CN" sz="1400" b="1" noProof="1">
                <a:solidFill>
                  <a:srgbClr val="FF0000"/>
                </a:solidFill>
                <a:latin typeface="微软雅黑" panose="020B0503020204020204" pitchFamily="34" charset="-122"/>
                <a:ea typeface="微软雅黑" panose="020B0503020204020204" pitchFamily="34" charset="-122"/>
              </a:rPr>
              <a:t>Contract</a:t>
            </a:r>
            <a:r>
              <a:rPr lang="zh-CN" altLang="en-US" sz="1400" b="1" noProof="1">
                <a:solidFill>
                  <a:srgbClr val="FF0000"/>
                </a:solidFill>
                <a:latin typeface="微软雅黑" panose="020B0503020204020204" pitchFamily="34" charset="-122"/>
                <a:ea typeface="微软雅黑" panose="020B0503020204020204" pitchFamily="34" charset="-122"/>
              </a:rPr>
              <a:t>对象并部署</a:t>
            </a:r>
          </a:p>
        </p:txBody>
      </p:sp>
      <p:sp>
        <p:nvSpPr>
          <p:cNvPr id="19" name="文本框 18">
            <a:extLst>
              <a:ext uri="{FF2B5EF4-FFF2-40B4-BE49-F238E27FC236}">
                <a16:creationId xmlns:a16="http://schemas.microsoft.com/office/drawing/2014/main" id="{94628BFD-9738-3C4C-BEA9-D45DCE92C87B}"/>
              </a:ext>
            </a:extLst>
          </p:cNvPr>
          <p:cNvSpPr txBox="1"/>
          <p:nvPr/>
        </p:nvSpPr>
        <p:spPr>
          <a:xfrm>
            <a:off x="853795" y="3423691"/>
            <a:ext cx="1847335" cy="461665"/>
          </a:xfrm>
          <a:prstGeom prst="rect">
            <a:avLst/>
          </a:prstGeom>
          <a:noFill/>
        </p:spPr>
        <p:txBody>
          <a:bodyPr wrap="square" rtlCol="0">
            <a:spAutoFit/>
          </a:bodyPr>
          <a:lstStyle/>
          <a:p>
            <a:r>
              <a:rPr kumimoji="1" lang="zh-CN" altLang="en-US" sz="1200" dirty="0">
                <a:solidFill>
                  <a:srgbClr val="FF0000"/>
                </a:solidFill>
              </a:rPr>
              <a:t>可从</a:t>
            </a:r>
            <a:r>
              <a:rPr kumimoji="1" lang="en-US" altLang="zh-CN" sz="1200" dirty="0">
                <a:solidFill>
                  <a:srgbClr val="FF0000"/>
                </a:solidFill>
              </a:rPr>
              <a:t>Remix</a:t>
            </a:r>
            <a:r>
              <a:rPr kumimoji="1" lang="zh-CN" altLang="en-US" sz="1200" dirty="0">
                <a:solidFill>
                  <a:srgbClr val="FF0000"/>
                </a:solidFill>
              </a:rPr>
              <a:t>的</a:t>
            </a:r>
            <a:r>
              <a:rPr kumimoji="1" lang="en-US" altLang="zh-CN" sz="1200" dirty="0">
                <a:solidFill>
                  <a:srgbClr val="FF0000"/>
                </a:solidFill>
              </a:rPr>
              <a:t>Compilation</a:t>
            </a:r>
            <a:r>
              <a:rPr kumimoji="1" lang="zh-CN" altLang="en-US" sz="1200" dirty="0">
                <a:solidFill>
                  <a:srgbClr val="FF0000"/>
                </a:solidFill>
              </a:rPr>
              <a:t> </a:t>
            </a:r>
            <a:r>
              <a:rPr kumimoji="1" lang="en-US" altLang="zh-CN" sz="1200" dirty="0">
                <a:solidFill>
                  <a:srgbClr val="FF0000"/>
                </a:solidFill>
              </a:rPr>
              <a:t>Details</a:t>
            </a:r>
            <a:r>
              <a:rPr kumimoji="1" lang="zh-CN" altLang="en-US" sz="1200" dirty="0">
                <a:solidFill>
                  <a:srgbClr val="FF0000"/>
                </a:solidFill>
              </a:rPr>
              <a:t>获得</a:t>
            </a:r>
          </a:p>
        </p:txBody>
      </p:sp>
      <p:cxnSp>
        <p:nvCxnSpPr>
          <p:cNvPr id="14" name="直线箭头连接符 13">
            <a:extLst>
              <a:ext uri="{FF2B5EF4-FFF2-40B4-BE49-F238E27FC236}">
                <a16:creationId xmlns:a16="http://schemas.microsoft.com/office/drawing/2014/main" id="{9EB18DBD-9A3B-9840-AD16-D8EE22BBAF82}"/>
              </a:ext>
            </a:extLst>
          </p:cNvPr>
          <p:cNvCxnSpPr/>
          <p:nvPr/>
        </p:nvCxnSpPr>
        <p:spPr>
          <a:xfrm>
            <a:off x="2769092" y="3654524"/>
            <a:ext cx="21006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800D405-FEC8-E741-9D04-6514F37766C7}"/>
              </a:ext>
            </a:extLst>
          </p:cNvPr>
          <p:cNvSpPr/>
          <p:nvPr/>
        </p:nvSpPr>
        <p:spPr>
          <a:xfrm>
            <a:off x="3118446" y="2193328"/>
            <a:ext cx="4064000" cy="2246769"/>
          </a:xfrm>
          <a:prstGeom prst="rect">
            <a:avLst/>
          </a:prstGeom>
        </p:spPr>
        <p:txBody>
          <a:bodyPr>
            <a:spAutoFit/>
          </a:bodyPr>
          <a:lstStyle/>
          <a:p>
            <a:r>
              <a:rPr lang="en" altLang="zh-CN" sz="1000" dirty="0">
                <a:latin typeface="Arial" panose="020B0604020202020204" pitchFamily="34" charset="0"/>
                <a:cs typeface="Arial" panose="020B0604020202020204" pitchFamily="34" charset="0"/>
              </a:rPr>
              <a:t>var </a:t>
            </a:r>
            <a:r>
              <a:rPr lang="en-US" altLang="zh-CN" sz="1000" dirty="0">
                <a:latin typeface="Arial" panose="020B0604020202020204" pitchFamily="34" charset="0"/>
                <a:cs typeface="Arial" panose="020B0604020202020204" pitchFamily="34" charset="0"/>
              </a:rPr>
              <a:t>multiply</a:t>
            </a:r>
            <a:r>
              <a:rPr lang="en" altLang="zh-CN" sz="1000" dirty="0">
                <a:latin typeface="Arial" panose="020B0604020202020204" pitchFamily="34" charset="0"/>
                <a:cs typeface="Arial" panose="020B0604020202020204" pitchFamily="34" charset="0"/>
              </a:rPr>
              <a:t> = web3.eth.contract(“</a:t>
            </a:r>
            <a:r>
              <a:rPr lang="zh-CN" altLang="en-US" sz="1000" dirty="0">
                <a:latin typeface="Arial" panose="020B0604020202020204" pitchFamily="34" charset="0"/>
                <a:cs typeface="Arial" panose="020B0604020202020204" pitchFamily="34" charset="0"/>
              </a:rPr>
              <a:t>使用</a:t>
            </a:r>
            <a:r>
              <a:rPr lang="en" altLang="zh-CN" sz="1000" dirty="0" err="1">
                <a:latin typeface="Arial" panose="020B0604020202020204" pitchFamily="34" charset="0"/>
                <a:cs typeface="Arial" panose="020B0604020202020204" pitchFamily="34" charset="0"/>
              </a:rPr>
              <a:t>solcjs</a:t>
            </a:r>
            <a:r>
              <a:rPr lang="zh-CN" altLang="en-US" sz="1000" dirty="0">
                <a:latin typeface="Arial" panose="020B0604020202020204" pitchFamily="34" charset="0"/>
                <a:cs typeface="Arial" panose="020B0604020202020204" pitchFamily="34" charset="0"/>
              </a:rPr>
              <a:t>编译获得的</a:t>
            </a:r>
            <a:r>
              <a:rPr lang="en" altLang="zh-CN" sz="1000" dirty="0" err="1">
                <a:latin typeface="Arial" panose="020B0604020202020204" pitchFamily="34" charset="0"/>
                <a:cs typeface="Arial" panose="020B0604020202020204" pitchFamily="34" charset="0"/>
              </a:rPr>
              <a:t>abi</a:t>
            </a:r>
            <a:r>
              <a:rPr lang="en" altLang="zh-CN" sz="1000" dirty="0">
                <a:latin typeface="Arial" panose="020B0604020202020204" pitchFamily="34" charset="0"/>
                <a:cs typeface="Arial" panose="020B0604020202020204" pitchFamily="34" charset="0"/>
              </a:rPr>
              <a:t>”);</a:t>
            </a:r>
          </a:p>
          <a:p>
            <a:r>
              <a:rPr lang="en" altLang="zh-CN" sz="1000" dirty="0">
                <a:latin typeface="Arial" panose="020B0604020202020204" pitchFamily="34" charset="0"/>
                <a:cs typeface="Arial" panose="020B0604020202020204" pitchFamily="34" charset="0"/>
              </a:rPr>
              <a:t>var </a:t>
            </a:r>
            <a:r>
              <a:rPr lang="en-US" altLang="zh-CN" sz="1000" dirty="0">
                <a:latin typeface="Arial" panose="020B0604020202020204" pitchFamily="34" charset="0"/>
                <a:cs typeface="Arial" panose="020B0604020202020204" pitchFamily="34" charset="0"/>
              </a:rPr>
              <a:t>multiply7</a:t>
            </a:r>
            <a:r>
              <a:rPr lang="en" altLang="zh-CN" sz="1000" dirty="0">
                <a:latin typeface="Arial" panose="020B0604020202020204" pitchFamily="34" charset="0"/>
                <a:cs typeface="Arial" panose="020B0604020202020204" pitchFamily="34" charset="0"/>
              </a:rPr>
              <a:t> = </a:t>
            </a:r>
            <a:r>
              <a:rPr lang="en-US" altLang="zh-CN" sz="1000" dirty="0" err="1">
                <a:latin typeface="Arial" panose="020B0604020202020204" pitchFamily="34" charset="0"/>
                <a:cs typeface="Arial" panose="020B0604020202020204" pitchFamily="34" charset="0"/>
              </a:rPr>
              <a:t>muptiply</a:t>
            </a:r>
            <a:r>
              <a:rPr lang="en" altLang="zh-CN" sz="1000" dirty="0">
                <a:latin typeface="Arial" panose="020B0604020202020204" pitchFamily="34" charset="0"/>
                <a:cs typeface="Arial" panose="020B0604020202020204" pitchFamily="34" charset="0"/>
              </a:rPr>
              <a:t>.new(</a:t>
            </a:r>
            <a:r>
              <a:rPr lang="zh-CN" altLang="en-US" sz="1000" dirty="0">
                <a:latin typeface="Arial" panose="020B0604020202020204" pitchFamily="34" charset="0"/>
                <a:cs typeface="Arial" panose="020B0604020202020204" pitchFamily="34" charset="0"/>
              </a:rPr>
              <a:t>  </a:t>
            </a:r>
            <a:endParaRPr lang="en-US" altLang="zh-CN" sz="1000" dirty="0">
              <a:latin typeface="Arial" panose="020B0604020202020204" pitchFamily="34" charset="0"/>
              <a:cs typeface="Arial" panose="020B0604020202020204" pitchFamily="34" charset="0"/>
            </a:endParaRPr>
          </a:p>
          <a:p>
            <a:r>
              <a:rPr lang="zh-CN" altLang="en-US" sz="1000" dirty="0">
                <a:latin typeface="Arial" panose="020B0604020202020204" pitchFamily="34" charset="0"/>
                <a:cs typeface="Arial" panose="020B0604020202020204" pitchFamily="34" charset="0"/>
              </a:rPr>
              <a:t>  </a:t>
            </a:r>
            <a:r>
              <a:rPr lang="en" altLang="zh-CN" sz="1000" dirty="0">
                <a:latin typeface="Arial" panose="020B0604020202020204" pitchFamily="34" charset="0"/>
                <a:cs typeface="Arial" panose="020B0604020202020204" pitchFamily="34" charset="0"/>
              </a:rPr>
              <a:t>_name,</a:t>
            </a:r>
          </a:p>
          <a:p>
            <a:r>
              <a:rPr lang="zh-CN" altLang="en-US" sz="1000" dirty="0">
                <a:latin typeface="Arial" panose="020B0604020202020204" pitchFamily="34" charset="0"/>
                <a:cs typeface="Arial" panose="020B0604020202020204" pitchFamily="34" charset="0"/>
              </a:rPr>
              <a:t> </a:t>
            </a:r>
            <a:r>
              <a:rPr lang="en" altLang="zh-CN" sz="1000" dirty="0">
                <a:latin typeface="Arial" panose="020B0604020202020204" pitchFamily="34" charset="0"/>
                <a:cs typeface="Arial" panose="020B0604020202020204" pitchFamily="34" charset="0"/>
              </a:rPr>
              <a:t>{</a:t>
            </a:r>
          </a:p>
          <a:p>
            <a:r>
              <a:rPr lang="zh-CN" altLang="en-US" sz="1000" dirty="0">
                <a:latin typeface="Arial" panose="020B0604020202020204" pitchFamily="34" charset="0"/>
                <a:cs typeface="Arial" panose="020B0604020202020204" pitchFamily="34" charset="0"/>
              </a:rPr>
              <a:t>      </a:t>
            </a:r>
            <a:r>
              <a:rPr lang="en" altLang="zh-CN" sz="1000" dirty="0">
                <a:latin typeface="Arial" panose="020B0604020202020204" pitchFamily="34" charset="0"/>
                <a:cs typeface="Arial" panose="020B0604020202020204" pitchFamily="34" charset="0"/>
              </a:rPr>
              <a:t>from: web3.eth.accounts[0], </a:t>
            </a:r>
          </a:p>
          <a:p>
            <a:r>
              <a:rPr lang="zh-CN" altLang="en-US" sz="1000" dirty="0">
                <a:latin typeface="Arial" panose="020B0604020202020204" pitchFamily="34" charset="0"/>
                <a:cs typeface="Arial" panose="020B0604020202020204" pitchFamily="34" charset="0"/>
              </a:rPr>
              <a:t>      </a:t>
            </a:r>
            <a:r>
              <a:rPr lang="en" altLang="zh-CN" sz="1000" dirty="0">
                <a:latin typeface="Arial" panose="020B0604020202020204" pitchFamily="34" charset="0"/>
                <a:cs typeface="Arial" panose="020B0604020202020204" pitchFamily="34" charset="0"/>
              </a:rPr>
              <a:t>data: '</a:t>
            </a:r>
            <a:r>
              <a:rPr lang="zh-CN" altLang="en-US" sz="1000" dirty="0">
                <a:latin typeface="Arial" panose="020B0604020202020204" pitchFamily="34" charset="0"/>
                <a:cs typeface="Arial" panose="020B0604020202020204" pitchFamily="34" charset="0"/>
              </a:rPr>
              <a:t>使用</a:t>
            </a:r>
            <a:r>
              <a:rPr lang="en" altLang="zh-CN" sz="1000" dirty="0" err="1">
                <a:latin typeface="Arial" panose="020B0604020202020204" pitchFamily="34" charset="0"/>
                <a:cs typeface="Arial" panose="020B0604020202020204" pitchFamily="34" charset="0"/>
              </a:rPr>
              <a:t>solc</a:t>
            </a:r>
            <a:r>
              <a:rPr lang="zh-CN" altLang="en-US" sz="1000" dirty="0">
                <a:latin typeface="Arial" panose="020B0604020202020204" pitchFamily="34" charset="0"/>
                <a:cs typeface="Arial" panose="020B0604020202020204" pitchFamily="34" charset="0"/>
              </a:rPr>
              <a:t>编译获得的</a:t>
            </a:r>
            <a:r>
              <a:rPr lang="en" altLang="zh-CN" sz="1000" dirty="0">
                <a:latin typeface="Arial" panose="020B0604020202020204" pitchFamily="34" charset="0"/>
                <a:cs typeface="Arial" panose="020B0604020202020204" pitchFamily="34" charset="0"/>
              </a:rPr>
              <a:t>code’, </a:t>
            </a:r>
          </a:p>
          <a:p>
            <a:r>
              <a:rPr lang="zh-CN" altLang="en-US" sz="1000" dirty="0">
                <a:latin typeface="Arial" panose="020B0604020202020204" pitchFamily="34" charset="0"/>
                <a:cs typeface="Arial" panose="020B0604020202020204" pitchFamily="34" charset="0"/>
              </a:rPr>
              <a:t>      </a:t>
            </a:r>
            <a:r>
              <a:rPr lang="en" altLang="zh-CN" sz="1000" dirty="0">
                <a:latin typeface="Arial" panose="020B0604020202020204" pitchFamily="34" charset="0"/>
                <a:cs typeface="Arial" panose="020B0604020202020204" pitchFamily="34" charset="0"/>
              </a:rPr>
              <a:t>gas: '4700000’</a:t>
            </a:r>
          </a:p>
          <a:p>
            <a:r>
              <a:rPr lang="zh-CN" altLang="en-US" sz="1000" dirty="0">
                <a:latin typeface="Arial" panose="020B0604020202020204" pitchFamily="34" charset="0"/>
                <a:cs typeface="Arial" panose="020B0604020202020204" pitchFamily="34" charset="0"/>
              </a:rPr>
              <a:t>  </a:t>
            </a:r>
            <a:r>
              <a:rPr lang="en" altLang="zh-CN" sz="1000" dirty="0">
                <a:latin typeface="Arial" panose="020B0604020202020204" pitchFamily="34" charset="0"/>
                <a:cs typeface="Arial" panose="020B0604020202020204" pitchFamily="34" charset="0"/>
              </a:rPr>
              <a:t>}, function (e, contract){</a:t>
            </a:r>
          </a:p>
          <a:p>
            <a:r>
              <a:rPr lang="zh-CN" altLang="en-US" sz="1000" dirty="0">
                <a:latin typeface="Arial" panose="020B0604020202020204" pitchFamily="34" charset="0"/>
                <a:cs typeface="Arial" panose="020B0604020202020204" pitchFamily="34" charset="0"/>
              </a:rPr>
              <a:t>      </a:t>
            </a:r>
            <a:r>
              <a:rPr lang="en" altLang="zh-CN" sz="1000" dirty="0" err="1">
                <a:latin typeface="Arial" panose="020B0604020202020204" pitchFamily="34" charset="0"/>
                <a:cs typeface="Arial" panose="020B0604020202020204" pitchFamily="34" charset="0"/>
              </a:rPr>
              <a:t>console.log</a:t>
            </a:r>
            <a:r>
              <a:rPr lang="en" altLang="zh-CN" sz="1000" dirty="0">
                <a:latin typeface="Arial" panose="020B0604020202020204" pitchFamily="34" charset="0"/>
                <a:cs typeface="Arial" panose="020B0604020202020204" pitchFamily="34" charset="0"/>
              </a:rPr>
              <a:t>(e, contract);</a:t>
            </a:r>
          </a:p>
          <a:p>
            <a:r>
              <a:rPr lang="zh-CN" altLang="en-US" sz="1000" dirty="0">
                <a:latin typeface="Arial" panose="020B0604020202020204" pitchFamily="34" charset="0"/>
                <a:cs typeface="Arial" panose="020B0604020202020204" pitchFamily="34" charset="0"/>
              </a:rPr>
              <a:t>      </a:t>
            </a:r>
            <a:r>
              <a:rPr lang="en" altLang="zh-CN" sz="1000" dirty="0">
                <a:latin typeface="Arial" panose="020B0604020202020204" pitchFamily="34" charset="0"/>
                <a:cs typeface="Arial" panose="020B0604020202020204" pitchFamily="34" charset="0"/>
              </a:rPr>
              <a:t>if (</a:t>
            </a:r>
            <a:r>
              <a:rPr lang="en" altLang="zh-CN" sz="1000" dirty="0" err="1">
                <a:latin typeface="Arial" panose="020B0604020202020204" pitchFamily="34" charset="0"/>
                <a:cs typeface="Arial" panose="020B0604020202020204" pitchFamily="34" charset="0"/>
              </a:rPr>
              <a:t>typeof</a:t>
            </a:r>
            <a:r>
              <a:rPr lang="en" altLang="zh-CN" sz="1000" dirty="0">
                <a:latin typeface="Arial" panose="020B0604020202020204" pitchFamily="34" charset="0"/>
                <a:cs typeface="Arial" panose="020B0604020202020204" pitchFamily="34" charset="0"/>
              </a:rPr>
              <a:t> </a:t>
            </a:r>
            <a:r>
              <a:rPr lang="en" altLang="zh-CN" sz="1000" dirty="0" err="1">
                <a:latin typeface="Arial" panose="020B0604020202020204" pitchFamily="34" charset="0"/>
                <a:cs typeface="Arial" panose="020B0604020202020204" pitchFamily="34" charset="0"/>
              </a:rPr>
              <a:t>contract.address</a:t>
            </a:r>
            <a:r>
              <a:rPr lang="en" altLang="zh-CN" sz="1000" dirty="0">
                <a:latin typeface="Arial" panose="020B0604020202020204" pitchFamily="34" charset="0"/>
                <a:cs typeface="Arial" panose="020B0604020202020204" pitchFamily="34" charset="0"/>
              </a:rPr>
              <a:t> !== 'undefined’) {</a:t>
            </a:r>
          </a:p>
          <a:p>
            <a:r>
              <a:rPr lang="zh-CN" altLang="en-US" sz="1000" dirty="0">
                <a:latin typeface="Arial" panose="020B0604020202020204" pitchFamily="34" charset="0"/>
                <a:cs typeface="Arial" panose="020B0604020202020204" pitchFamily="34" charset="0"/>
              </a:rPr>
              <a:t>        </a:t>
            </a:r>
            <a:r>
              <a:rPr lang="en" altLang="zh-CN" sz="1000" dirty="0">
                <a:latin typeface="Arial" panose="020B0604020202020204" pitchFamily="34" charset="0"/>
                <a:cs typeface="Arial" panose="020B0604020202020204" pitchFamily="34" charset="0"/>
              </a:rPr>
              <a:t> </a:t>
            </a:r>
            <a:r>
              <a:rPr lang="en" altLang="zh-CN" sz="1000" dirty="0" err="1">
                <a:latin typeface="Arial" panose="020B0604020202020204" pitchFamily="34" charset="0"/>
                <a:cs typeface="Arial" panose="020B0604020202020204" pitchFamily="34" charset="0"/>
              </a:rPr>
              <a:t>console.log</a:t>
            </a:r>
            <a:r>
              <a:rPr lang="en" altLang="zh-CN" sz="1000" dirty="0">
                <a:latin typeface="Arial" panose="020B0604020202020204" pitchFamily="34" charset="0"/>
                <a:cs typeface="Arial" panose="020B0604020202020204" pitchFamily="34" charset="0"/>
              </a:rPr>
              <a:t>('Contract mined! address: ' + </a:t>
            </a:r>
            <a:r>
              <a:rPr lang="en" altLang="zh-CN" sz="1000" dirty="0" err="1">
                <a:latin typeface="Arial" panose="020B0604020202020204" pitchFamily="34" charset="0"/>
                <a:cs typeface="Arial" panose="020B0604020202020204" pitchFamily="34" charset="0"/>
              </a:rPr>
              <a:t>contract.address</a:t>
            </a:r>
            <a:r>
              <a:rPr lang="en" altLang="zh-CN" sz="1000" dirty="0">
                <a:latin typeface="Arial" panose="020B0604020202020204" pitchFamily="34" charset="0"/>
                <a:cs typeface="Arial" panose="020B0604020202020204" pitchFamily="34" charset="0"/>
              </a:rPr>
              <a:t> + ' </a:t>
            </a:r>
            <a:r>
              <a:rPr lang="en" altLang="zh-CN" sz="1000" dirty="0" err="1">
                <a:latin typeface="Arial" panose="020B0604020202020204" pitchFamily="34" charset="0"/>
                <a:cs typeface="Arial" panose="020B0604020202020204" pitchFamily="34" charset="0"/>
              </a:rPr>
              <a:t>transactionHash</a:t>
            </a:r>
            <a:r>
              <a:rPr lang="en" altLang="zh-CN" sz="1000" dirty="0">
                <a:latin typeface="Arial" panose="020B0604020202020204" pitchFamily="34" charset="0"/>
                <a:cs typeface="Arial" panose="020B0604020202020204" pitchFamily="34" charset="0"/>
              </a:rPr>
              <a:t>: ' + </a:t>
            </a:r>
            <a:r>
              <a:rPr lang="en" altLang="zh-CN" sz="1000" dirty="0" err="1">
                <a:latin typeface="Arial" panose="020B0604020202020204" pitchFamily="34" charset="0"/>
                <a:cs typeface="Arial" panose="020B0604020202020204" pitchFamily="34" charset="0"/>
              </a:rPr>
              <a:t>contract.transactionHash</a:t>
            </a:r>
            <a:r>
              <a:rPr lang="en" altLang="zh-CN" sz="1000" dirty="0">
                <a:latin typeface="Arial" panose="020B0604020202020204" pitchFamily="34" charset="0"/>
                <a:cs typeface="Arial" panose="020B0604020202020204" pitchFamily="34" charset="0"/>
              </a:rPr>
              <a:t>);</a:t>
            </a:r>
          </a:p>
          <a:p>
            <a:r>
              <a:rPr lang="en" altLang="zh-CN" sz="1000" dirty="0">
                <a:latin typeface="Arial" panose="020B0604020202020204" pitchFamily="34" charset="0"/>
                <a:cs typeface="Arial" panose="020B0604020202020204" pitchFamily="34" charset="0"/>
              </a:rPr>
              <a:t> </a:t>
            </a:r>
            <a:r>
              <a:rPr lang="zh-CN" altLang="en-US" sz="1000" dirty="0">
                <a:latin typeface="Arial" panose="020B0604020202020204" pitchFamily="34" charset="0"/>
                <a:cs typeface="Arial" panose="020B0604020202020204" pitchFamily="34" charset="0"/>
              </a:rPr>
              <a:t>  </a:t>
            </a:r>
            <a:r>
              <a:rPr lang="en" altLang="zh-CN" sz="1000" dirty="0">
                <a:latin typeface="Arial" panose="020B0604020202020204" pitchFamily="34" charset="0"/>
                <a:cs typeface="Arial" panose="020B0604020202020204" pitchFamily="34" charset="0"/>
              </a:rPr>
              <a:t>}</a:t>
            </a:r>
          </a:p>
          <a:p>
            <a:r>
              <a:rPr lang="en" altLang="zh-CN" sz="1000" dirty="0">
                <a:latin typeface="Arial" panose="020B0604020202020204" pitchFamily="34" charset="0"/>
                <a:cs typeface="Arial" panose="020B0604020202020204" pitchFamily="34" charset="0"/>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CE2FD10-07F1-45F2-95F0-54C64D80C170}"/>
              </a:ext>
            </a:extLst>
          </p:cNvPr>
          <p:cNvSpPr>
            <a:spLocks noGrp="1"/>
          </p:cNvSpPr>
          <p:nvPr>
            <p:ph type="title"/>
          </p:nvPr>
        </p:nvSpPr>
        <p:spPr/>
        <p:txBody>
          <a:bodyPr/>
          <a:lstStyle/>
          <a:p>
            <a:r>
              <a:rPr lang="zh-CN" altLang="en-US" sz="2000" noProof="1">
                <a:sym typeface="+mn-ea"/>
              </a:rPr>
              <a:t>JavaScript API（续）</a:t>
            </a:r>
            <a:endParaRPr lang="zh-CN" altLang="en-US" dirty="0"/>
          </a:p>
        </p:txBody>
      </p:sp>
      <p:sp>
        <p:nvSpPr>
          <p:cNvPr id="4" name="文本框 3">
            <a:extLst>
              <a:ext uri="{FF2B5EF4-FFF2-40B4-BE49-F238E27FC236}">
                <a16:creationId xmlns:a16="http://schemas.microsoft.com/office/drawing/2014/main" id="{9F393D4C-E547-4BFB-97FA-071AD18A78B2}"/>
              </a:ext>
            </a:extLst>
          </p:cNvPr>
          <p:cNvSpPr txBox="1"/>
          <p:nvPr/>
        </p:nvSpPr>
        <p:spPr>
          <a:xfrm>
            <a:off x="157916" y="935783"/>
            <a:ext cx="8260597" cy="830997"/>
          </a:xfrm>
          <a:prstGeom prst="rect">
            <a:avLst/>
          </a:prstGeom>
          <a:noFill/>
        </p:spPr>
        <p:txBody>
          <a:bodyPr wrap="square">
            <a:spAutoFit/>
          </a:bodyPr>
          <a:lstStyle/>
          <a:p>
            <a:pPr algn="just"/>
            <a:r>
              <a:rPr lang="zh-CN" altLang="en-US" sz="1600" b="1" noProof="1">
                <a:solidFill>
                  <a:srgbClr val="FF0000"/>
                </a:solidFill>
                <a:latin typeface="Times New Roman" panose="02020603050405020304" charset="0"/>
                <a:ea typeface="微软雅黑" panose="020B0503020204020204" pitchFamily="34" charset="-122"/>
              </a:rPr>
              <a:t>第三步：</a:t>
            </a:r>
            <a:r>
              <a:rPr lang="zh-CN" altLang="en-US" sz="1600" b="1" noProof="1">
                <a:solidFill>
                  <a:srgbClr val="FF0000"/>
                </a:solidFill>
                <a:latin typeface="微软雅黑" panose="020B0503020204020204" pitchFamily="34" charset="-122"/>
                <a:ea typeface="微软雅黑" panose="020B0503020204020204" pitchFamily="34" charset="-122"/>
              </a:rPr>
              <a:t>调用合约方法</a:t>
            </a:r>
            <a:endParaRPr lang="zh-CN" altLang="zh-CN" sz="1400" dirty="0"/>
          </a:p>
          <a:p>
            <a:r>
              <a:rPr lang="en-US" altLang="zh-CN" sz="1600" dirty="0"/>
              <a:t> </a:t>
            </a:r>
            <a:r>
              <a:rPr lang="zh-CN" altLang="en-US" sz="1600" dirty="0"/>
              <a:t>通过合约实例</a:t>
            </a:r>
            <a:r>
              <a:rPr lang="en-US" altLang="zh-CN" sz="1600" dirty="0"/>
              <a:t>multi</a:t>
            </a:r>
            <a:r>
              <a:rPr lang="zh-CN" altLang="en-US" sz="1600" dirty="0"/>
              <a:t>来</a:t>
            </a:r>
            <a:r>
              <a:rPr lang="zh-CN" altLang="zh-CN" sz="1600" dirty="0"/>
              <a:t>调用合约实例的</a:t>
            </a:r>
            <a:r>
              <a:rPr lang="en-US" altLang="zh-CN" sz="1600" dirty="0"/>
              <a:t>multiply</a:t>
            </a:r>
            <a:r>
              <a:rPr lang="zh-CN" altLang="zh-CN" sz="1600" dirty="0"/>
              <a:t>方法</a:t>
            </a:r>
            <a:r>
              <a:rPr lang="zh-CN" altLang="en-US" sz="1600" dirty="0"/>
              <a:t>，传入参数为</a:t>
            </a:r>
            <a:r>
              <a:rPr lang="en-US" altLang="zh-CN" sz="1600" dirty="0"/>
              <a:t>6</a:t>
            </a:r>
            <a:endParaRPr lang="zh-CN" altLang="zh-CN" sz="1600" dirty="0"/>
          </a:p>
          <a:p>
            <a:r>
              <a:rPr lang="en-US" altLang="zh-CN" sz="1600" dirty="0"/>
              <a:t>multiply7.multiply(6)</a:t>
            </a:r>
            <a:r>
              <a:rPr lang="zh-CN" altLang="en-US" sz="1600" dirty="0"/>
              <a:t>。（该交易默认使用</a:t>
            </a:r>
            <a:r>
              <a:rPr lang="en-US" altLang="zh-CN" sz="1600" dirty="0"/>
              <a:t>web3.eth.accounts[0]</a:t>
            </a:r>
            <a:r>
              <a:rPr lang="zh-CN" altLang="en-US" sz="1600" dirty="0"/>
              <a:t>作为</a:t>
            </a:r>
            <a:r>
              <a:rPr lang="en-US" altLang="zh-CN" sz="1600" dirty="0"/>
              <a:t>from</a:t>
            </a:r>
            <a:r>
              <a:rPr lang="zh-CN" altLang="en-US" sz="1600" dirty="0"/>
              <a:t>）</a:t>
            </a:r>
            <a:endParaRPr lang="zh-CN" altLang="zh-CN" sz="1600" dirty="0"/>
          </a:p>
        </p:txBody>
      </p:sp>
      <p:pic>
        <p:nvPicPr>
          <p:cNvPr id="2" name="图片 1">
            <a:extLst>
              <a:ext uri="{FF2B5EF4-FFF2-40B4-BE49-F238E27FC236}">
                <a16:creationId xmlns:a16="http://schemas.microsoft.com/office/drawing/2014/main" id="{E32C5154-C294-BA48-BA40-1C205489AEA4}"/>
              </a:ext>
            </a:extLst>
          </p:cNvPr>
          <p:cNvPicPr>
            <a:picLocks noChangeAspect="1"/>
          </p:cNvPicPr>
          <p:nvPr/>
        </p:nvPicPr>
        <p:blipFill>
          <a:blip r:embed="rId2"/>
          <a:stretch>
            <a:fillRect/>
          </a:stretch>
        </p:blipFill>
        <p:spPr>
          <a:xfrm>
            <a:off x="2853016" y="1957799"/>
            <a:ext cx="4107269" cy="2219539"/>
          </a:xfrm>
          <a:prstGeom prst="rect">
            <a:avLst/>
          </a:prstGeom>
        </p:spPr>
      </p:pic>
      <p:sp>
        <p:nvSpPr>
          <p:cNvPr id="6" name="矩形 5">
            <a:extLst>
              <a:ext uri="{FF2B5EF4-FFF2-40B4-BE49-F238E27FC236}">
                <a16:creationId xmlns:a16="http://schemas.microsoft.com/office/drawing/2014/main" id="{35768FD0-2FEC-9E4F-8919-20700A378230}"/>
              </a:ext>
            </a:extLst>
          </p:cNvPr>
          <p:cNvSpPr/>
          <p:nvPr/>
        </p:nvSpPr>
        <p:spPr>
          <a:xfrm>
            <a:off x="395416" y="2692824"/>
            <a:ext cx="2242752" cy="646331"/>
          </a:xfrm>
          <a:prstGeom prst="rect">
            <a:avLst/>
          </a:prstGeom>
        </p:spPr>
        <p:txBody>
          <a:bodyPr wrap="square">
            <a:spAutoFit/>
          </a:bodyPr>
          <a:lstStyle/>
          <a:p>
            <a:r>
              <a:rPr lang="zh-CN" altLang="en-US" sz="1200" dirty="0"/>
              <a:t>查询交易回执可得到如右信息</a:t>
            </a:r>
            <a:endParaRPr lang="en-US" altLang="zh-CN" sz="1200" dirty="0"/>
          </a:p>
          <a:p>
            <a:r>
              <a:rPr lang="zh-CN" altLang="en-US" sz="1200" dirty="0"/>
              <a:t>可看到</a:t>
            </a:r>
            <a:r>
              <a:rPr lang="en-US" altLang="zh-CN" sz="1200" dirty="0"/>
              <a:t>logs[0].</a:t>
            </a:r>
            <a:r>
              <a:rPr lang="en-US" altLang="zh-CN" sz="1200" dirty="0" err="1"/>
              <a:t>args</a:t>
            </a:r>
            <a:r>
              <a:rPr lang="en-US" altLang="zh-CN" sz="1200" dirty="0"/>
              <a:t>[0]</a:t>
            </a:r>
            <a:r>
              <a:rPr lang="zh-CN" altLang="en-US" sz="1200" dirty="0"/>
              <a:t> </a:t>
            </a:r>
            <a:r>
              <a:rPr lang="en-US" altLang="zh-CN" sz="1200" dirty="0"/>
              <a:t>=</a:t>
            </a:r>
            <a:r>
              <a:rPr lang="zh-CN" altLang="en-US" sz="1200" dirty="0"/>
              <a:t> </a:t>
            </a:r>
            <a:r>
              <a:rPr lang="en-US" altLang="zh-CN" sz="1200" dirty="0"/>
              <a:t>42</a:t>
            </a:r>
            <a:r>
              <a:rPr lang="zh-CN" altLang="en-US" sz="1200" dirty="0"/>
              <a:t>，即</a:t>
            </a:r>
            <a:r>
              <a:rPr lang="en-US" altLang="zh-CN" sz="1200" dirty="0"/>
              <a:t>6</a:t>
            </a:r>
            <a:r>
              <a:rPr lang="zh-CN" altLang="en-US" sz="1200" dirty="0"/>
              <a:t>*</a:t>
            </a:r>
            <a:r>
              <a:rPr lang="en-US" altLang="zh-CN" sz="1200" dirty="0"/>
              <a:t>7</a:t>
            </a:r>
            <a:r>
              <a:rPr lang="zh-CN" altLang="en-US" sz="1200" dirty="0"/>
              <a:t>的结果。</a:t>
            </a:r>
            <a:endParaRPr lang="zh-CN" altLang="zh-CN" sz="1200" dirty="0"/>
          </a:p>
        </p:txBody>
      </p:sp>
    </p:spTree>
    <p:extLst>
      <p:ext uri="{BB962C8B-B14F-4D97-AF65-F5344CB8AC3E}">
        <p14:creationId xmlns:p14="http://schemas.microsoft.com/office/powerpoint/2010/main" val="2450320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29ECD-F32C-4E21-812F-FFEC1452D1D2}"/>
              </a:ext>
            </a:extLst>
          </p:cNvPr>
          <p:cNvSpPr>
            <a:spLocks noGrp="1"/>
          </p:cNvSpPr>
          <p:nvPr>
            <p:ph type="title"/>
          </p:nvPr>
        </p:nvSpPr>
        <p:spPr/>
        <p:txBody>
          <a:bodyPr/>
          <a:lstStyle/>
          <a:p>
            <a:r>
              <a:rPr lang="zh-CN" altLang="en-US" sz="2135" noProof="1"/>
              <a:t>目   录</a:t>
            </a:r>
            <a:endParaRPr lang="zh-CN" altLang="en-US" noProof="1"/>
          </a:p>
        </p:txBody>
      </p:sp>
      <p:sp>
        <p:nvSpPr>
          <p:cNvPr id="3" name="内容占位符 2">
            <a:extLst>
              <a:ext uri="{FF2B5EF4-FFF2-40B4-BE49-F238E27FC236}">
                <a16:creationId xmlns:a16="http://schemas.microsoft.com/office/drawing/2014/main" id="{E287D237-D25B-4974-9BC9-29061E1DEB0E}"/>
              </a:ext>
            </a:extLst>
          </p:cNvPr>
          <p:cNvSpPr>
            <a:spLocks noGrp="1"/>
          </p:cNvSpPr>
          <p:nvPr>
            <p:ph idx="1"/>
          </p:nvPr>
        </p:nvSpPr>
        <p:spPr>
          <a:xfrm>
            <a:off x="2644775" y="1052513"/>
            <a:ext cx="3325813" cy="2566987"/>
          </a:xfrm>
        </p:spPr>
        <p:txBody>
          <a:bodyPr/>
          <a:lstStyle/>
          <a:p>
            <a:pPr marL="514350" indent="-514350">
              <a:lnSpc>
                <a:spcPct val="150000"/>
              </a:lnSpc>
              <a:buClr>
                <a:srgbClr val="002060"/>
              </a:buClr>
              <a:buSzPct val="100000"/>
              <a:buFont typeface="+mj-ea"/>
              <a:buAutoNum type="ea1JpnChsDbPeriod"/>
            </a:pPr>
            <a:r>
              <a:rPr sz="1895" noProof="1"/>
              <a:t>以太坊开发环境搭建</a:t>
            </a:r>
            <a:endParaRPr lang="en-US" altLang="zh-CN" sz="1895" noProof="1">
              <a:solidFill>
                <a:srgbClr val="C00000"/>
              </a:solidFill>
            </a:endParaRPr>
          </a:p>
          <a:p>
            <a:pPr marL="514350" indent="-514350">
              <a:lnSpc>
                <a:spcPct val="150000"/>
              </a:lnSpc>
              <a:buClr>
                <a:srgbClr val="002060"/>
              </a:buClr>
              <a:buSzPct val="100000"/>
              <a:buFont typeface="+mj-ea"/>
              <a:buAutoNum type="ea1JpnChsDbPeriod"/>
            </a:pPr>
            <a:r>
              <a:rPr sz="1895" noProof="1"/>
              <a:t>以太坊集成开发环境</a:t>
            </a:r>
            <a:endParaRPr lang="en-US" altLang="zh-CN" sz="1895" noProof="1"/>
          </a:p>
          <a:p>
            <a:pPr marL="514350" indent="-514350">
              <a:lnSpc>
                <a:spcPct val="150000"/>
              </a:lnSpc>
              <a:buClr>
                <a:srgbClr val="002060"/>
              </a:buClr>
              <a:buSzPct val="100000"/>
              <a:buFont typeface="+mj-ea"/>
              <a:buAutoNum type="ea1JpnChsDbPeriod"/>
            </a:pPr>
            <a:r>
              <a:rPr sz="1895" noProof="1"/>
              <a:t>以太坊编程接口</a:t>
            </a:r>
            <a:endParaRPr lang="en-US" altLang="zh-CN" sz="1895" noProof="1"/>
          </a:p>
          <a:p>
            <a:pPr marL="514350" indent="-514350">
              <a:lnSpc>
                <a:spcPct val="150000"/>
              </a:lnSpc>
              <a:buClr>
                <a:srgbClr val="CD3C38"/>
              </a:buClr>
              <a:buSzPct val="100000"/>
              <a:buFont typeface="+mj-ea"/>
              <a:buAutoNum type="ea1JpnChsDbPeriod"/>
            </a:pPr>
            <a:r>
              <a:rPr sz="1895" noProof="1">
                <a:solidFill>
                  <a:srgbClr val="C00000"/>
                </a:solidFill>
              </a:rPr>
              <a:t>DApp开发框架和流程</a:t>
            </a:r>
            <a:endParaRPr sz="1895" noProof="1"/>
          </a:p>
          <a:p>
            <a:pPr marL="304800" indent="-304800">
              <a:lnSpc>
                <a:spcPct val="150000"/>
              </a:lnSpc>
              <a:buClr>
                <a:srgbClr val="002060"/>
              </a:buClr>
              <a:buSzPct val="100000"/>
              <a:buFont typeface="+mj-ea"/>
              <a:buAutoNum type="ea1JpnChsDbPeriod"/>
            </a:pPr>
            <a:r>
              <a:rPr sz="1895" noProof="1"/>
              <a:t>第一个以太坊应用</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8F58AA2-CED7-4FBB-AAEE-689D88E40F76}"/>
              </a:ext>
            </a:extLst>
          </p:cNvPr>
          <p:cNvSpPr>
            <a:spLocks noGrp="1"/>
          </p:cNvSpPr>
          <p:nvPr>
            <p:ph type="title"/>
          </p:nvPr>
        </p:nvSpPr>
        <p:spPr/>
        <p:txBody>
          <a:bodyPr/>
          <a:lstStyle/>
          <a:p>
            <a:r>
              <a:rPr lang="zh-CN" altLang="en-US" sz="2135" noProof="1">
                <a:sym typeface="+mn-ea"/>
              </a:rPr>
              <a:t>DApp开发框架与流程</a:t>
            </a:r>
            <a:endParaRPr lang="zh-CN" altLang="en-US" noProof="1"/>
          </a:p>
        </p:txBody>
      </p:sp>
      <p:sp>
        <p:nvSpPr>
          <p:cNvPr id="4" name="文本框 3">
            <a:extLst>
              <a:ext uri="{FF2B5EF4-FFF2-40B4-BE49-F238E27FC236}">
                <a16:creationId xmlns:a16="http://schemas.microsoft.com/office/drawing/2014/main" id="{89A5632C-2568-42E7-B72C-6EFDF0EF1DB5}"/>
              </a:ext>
            </a:extLst>
          </p:cNvPr>
          <p:cNvSpPr txBox="1"/>
          <p:nvPr/>
        </p:nvSpPr>
        <p:spPr>
          <a:xfrm>
            <a:off x="231775" y="879475"/>
            <a:ext cx="7524750" cy="1231106"/>
          </a:xfrm>
          <a:prstGeom prst="rect">
            <a:avLst/>
          </a:prstGeom>
          <a:noFill/>
        </p:spPr>
        <p:txBody>
          <a:bodyPr>
            <a:spAutoFit/>
          </a:bodyPr>
          <a:lstStyle/>
          <a:p>
            <a:pPr>
              <a:buFont typeface="Wingdings" panose="05000000000000000000" charset="0"/>
              <a:buNone/>
            </a:pPr>
            <a:r>
              <a:rPr lang="en-US" b="1" noProof="1">
                <a:solidFill>
                  <a:srgbClr val="FF0000"/>
                </a:solidFill>
                <a:latin typeface="微软雅黑" panose="020B0503020204020204" pitchFamily="34" charset="-122"/>
                <a:ea typeface="微软雅黑" panose="020B0503020204020204" pitchFamily="34" charset="-122"/>
              </a:rPr>
              <a:t>1. </a:t>
            </a:r>
            <a:r>
              <a:rPr lang="zh-CN" altLang="en-US" b="1" noProof="1">
                <a:solidFill>
                  <a:srgbClr val="FF0000"/>
                </a:solidFill>
                <a:latin typeface="微软雅黑" panose="020B0503020204020204" pitchFamily="34" charset="-122"/>
                <a:ea typeface="微软雅黑" panose="020B0503020204020204" pitchFamily="34" charset="-122"/>
              </a:rPr>
              <a:t>前端推荐：</a:t>
            </a:r>
            <a:r>
              <a:rPr lang="en-US" altLang="zh-CN" b="1" noProof="1">
                <a:solidFill>
                  <a:srgbClr val="FF0000"/>
                </a:solidFill>
                <a:latin typeface="微软雅黑" panose="020B0503020204020204" pitchFamily="34" charset="-122"/>
                <a:ea typeface="微软雅黑" panose="020B0503020204020204" pitchFamily="34" charset="-122"/>
              </a:rPr>
              <a:t>React</a:t>
            </a:r>
            <a:endParaRPr lang="en-US" b="1" noProof="1">
              <a:solidFill>
                <a:srgbClr val="FF0000"/>
              </a:solidFill>
              <a:latin typeface="微软雅黑" panose="020B0503020204020204" pitchFamily="34" charset="-122"/>
              <a:ea typeface="微软雅黑" panose="020B0503020204020204" pitchFamily="34" charset="-122"/>
            </a:endParaRPr>
          </a:p>
          <a:p>
            <a:r>
              <a:rPr sz="1400" noProof="1">
                <a:latin typeface="微软雅黑" panose="020B0503020204020204" pitchFamily="34" charset="-122"/>
                <a:ea typeface="微软雅黑" panose="020B0503020204020204" pitchFamily="34" charset="-122"/>
                <a:sym typeface="+mn-ea"/>
              </a:rPr>
              <a:t>           </a:t>
            </a:r>
            <a:r>
              <a:rPr lang="en-US" altLang="zh-CN" sz="1400" noProof="1">
                <a:latin typeface="微软雅黑" panose="020B0503020204020204" pitchFamily="34" charset="-122"/>
                <a:ea typeface="微软雅黑" panose="020B0503020204020204" pitchFamily="34" charset="-122"/>
                <a:sym typeface="+mn-ea"/>
              </a:rPr>
              <a:t>React</a:t>
            </a:r>
            <a:r>
              <a:rPr lang="zh-CN" altLang="en-US" sz="1400" noProof="1">
                <a:latin typeface="微软雅黑" panose="020B0503020204020204" pitchFamily="34" charset="-122"/>
                <a:ea typeface="微软雅黑" panose="020B0503020204020204" pitchFamily="34" charset="-122"/>
                <a:sym typeface="+mn-ea"/>
              </a:rPr>
              <a:t>是当前最流行的</a:t>
            </a:r>
            <a:r>
              <a:rPr lang="en-US" altLang="zh-CN" sz="1400" noProof="1">
                <a:latin typeface="微软雅黑" panose="020B0503020204020204" pitchFamily="34" charset="-122"/>
                <a:ea typeface="微软雅黑" panose="020B0503020204020204" pitchFamily="34" charset="-122"/>
                <a:sym typeface="+mn-ea"/>
              </a:rPr>
              <a:t>Web</a:t>
            </a:r>
            <a:r>
              <a:rPr lang="zh-CN" altLang="en-US" sz="1400" noProof="1">
                <a:latin typeface="微软雅黑" panose="020B0503020204020204" pitchFamily="34" charset="-122"/>
                <a:ea typeface="微软雅黑" panose="020B0503020204020204" pitchFamily="34" charset="-122"/>
                <a:sym typeface="+mn-ea"/>
              </a:rPr>
              <a:t>前端框架，是</a:t>
            </a:r>
            <a:r>
              <a:rPr lang="zh-CN" altLang="en-US" sz="1400" dirty="0">
                <a:latin typeface="微软雅黑" panose="020B0503020204020204" pitchFamily="34" charset="-122"/>
                <a:ea typeface="微软雅黑" panose="020B0503020204020204" pitchFamily="34" charset="-122"/>
              </a:rPr>
              <a:t>用于构建用户界面的 </a:t>
            </a:r>
            <a:r>
              <a:rPr lang="en" altLang="zh-CN" sz="1400" dirty="0">
                <a:latin typeface="微软雅黑" panose="020B0503020204020204" pitchFamily="34" charset="-122"/>
                <a:ea typeface="微软雅黑" panose="020B0503020204020204" pitchFamily="34" charset="-122"/>
              </a:rPr>
              <a:t>JavaScript </a:t>
            </a:r>
            <a:r>
              <a:rPr lang="zh-CN" altLang="en-US" sz="1400" dirty="0">
                <a:latin typeface="微软雅黑" panose="020B0503020204020204" pitchFamily="34" charset="-122"/>
                <a:ea typeface="微软雅黑" panose="020B0503020204020204" pitchFamily="34" charset="-122"/>
              </a:rPr>
              <a:t>库，</a:t>
            </a:r>
            <a:r>
              <a:rPr sz="1400" noProof="1">
                <a:latin typeface="微软雅黑" panose="020B0503020204020204" pitchFamily="34" charset="-122"/>
                <a:ea typeface="微软雅黑" panose="020B0503020204020204" pitchFamily="34" charset="-122"/>
                <a:sym typeface="+mn-ea"/>
              </a:rPr>
              <a:t>可以非常方便的集成以太坊的web3.js接口。</a:t>
            </a:r>
            <a:endParaRPr lang="en-US" altLang="zh-CN" sz="1400" noProof="1">
              <a:latin typeface="微软雅黑" panose="020B0503020204020204" pitchFamily="34" charset="-122"/>
              <a:ea typeface="微软雅黑" panose="020B0503020204020204" pitchFamily="34" charset="-122"/>
              <a:sym typeface="+mn-ea"/>
            </a:endParaRPr>
          </a:p>
          <a:p>
            <a:r>
              <a:rPr lang="zh-CN" altLang="en-US" sz="1400" noProof="1">
                <a:latin typeface="微软雅黑" panose="020B0503020204020204" pitchFamily="34" charset="-122"/>
                <a:ea typeface="微软雅黑" panose="020B0503020204020204" pitchFamily="34" charset="-122"/>
                <a:sym typeface="+mn-ea"/>
              </a:rPr>
              <a:t>           目前大部分</a:t>
            </a:r>
            <a:r>
              <a:rPr lang="en" sz="1400" noProof="1">
                <a:latin typeface="微软雅黑" panose="020B0503020204020204" pitchFamily="34" charset="-122"/>
                <a:ea typeface="微软雅黑" panose="020B0503020204020204" pitchFamily="34" charset="-122"/>
                <a:sym typeface="+mn-ea"/>
              </a:rPr>
              <a:t>DApp</a:t>
            </a:r>
            <a:r>
              <a:rPr lang="zh-CN" altLang="en-US" sz="1400" noProof="1">
                <a:latin typeface="微软雅黑" panose="020B0503020204020204" pitchFamily="34" charset="-122"/>
                <a:ea typeface="微软雅黑" panose="020B0503020204020204" pitchFamily="34" charset="-122"/>
                <a:sym typeface="+mn-ea"/>
              </a:rPr>
              <a:t>应用是基于</a:t>
            </a:r>
            <a:r>
              <a:rPr lang="en-US" altLang="zh-CN" sz="1400" noProof="1">
                <a:latin typeface="微软雅黑" panose="020B0503020204020204" pitchFamily="34" charset="-122"/>
                <a:ea typeface="微软雅黑" panose="020B0503020204020204" pitchFamily="34" charset="-122"/>
                <a:sym typeface="+mn-ea"/>
              </a:rPr>
              <a:t>R</a:t>
            </a:r>
            <a:r>
              <a:rPr lang="en" altLang="zh-CN" sz="1400" noProof="1">
                <a:latin typeface="微软雅黑" panose="020B0503020204020204" pitchFamily="34" charset="-122"/>
                <a:ea typeface="微软雅黑" panose="020B0503020204020204" pitchFamily="34" charset="-122"/>
                <a:sym typeface="+mn-ea"/>
              </a:rPr>
              <a:t>eact</a:t>
            </a:r>
            <a:r>
              <a:rPr lang="zh-CN" altLang="en-US" sz="1400" noProof="1">
                <a:latin typeface="微软雅黑" panose="020B0503020204020204" pitchFamily="34" charset="-122"/>
                <a:ea typeface="微软雅黑" panose="020B0503020204020204" pitchFamily="34" charset="-122"/>
                <a:sym typeface="+mn-ea"/>
              </a:rPr>
              <a:t>框架来开发的，下面来看如何安装</a:t>
            </a:r>
            <a:r>
              <a:rPr lang="en-US" altLang="zh-CN" sz="1400" noProof="1">
                <a:latin typeface="微软雅黑" panose="020B0503020204020204" pitchFamily="34" charset="-122"/>
                <a:ea typeface="微软雅黑" panose="020B0503020204020204" pitchFamily="34" charset="-122"/>
                <a:sym typeface="+mn-ea"/>
              </a:rPr>
              <a:t>React</a:t>
            </a:r>
            <a:r>
              <a:rPr lang="en" sz="1400" noProof="1">
                <a:latin typeface="微软雅黑" panose="020B0503020204020204" pitchFamily="34" charset="-122"/>
                <a:ea typeface="微软雅黑" panose="020B0503020204020204" pitchFamily="34" charset="-122"/>
                <a:sym typeface="+mn-ea"/>
              </a:rPr>
              <a:t>、</a:t>
            </a:r>
            <a:r>
              <a:rPr lang="zh-CN" altLang="en-US" sz="1400" noProof="1">
                <a:latin typeface="微软雅黑" panose="020B0503020204020204" pitchFamily="34" charset="-122"/>
                <a:ea typeface="微软雅黑" panose="020B0503020204020204" pitchFamily="34" charset="-122"/>
                <a:sym typeface="+mn-ea"/>
              </a:rPr>
              <a:t>加载以太坊</a:t>
            </a:r>
            <a:r>
              <a:rPr lang="en" sz="1400" noProof="1">
                <a:latin typeface="微软雅黑" panose="020B0503020204020204" pitchFamily="34" charset="-122"/>
                <a:ea typeface="微软雅黑" panose="020B0503020204020204" pitchFamily="34" charset="-122"/>
                <a:sym typeface="+mn-ea"/>
              </a:rPr>
              <a:t>web3</a:t>
            </a:r>
            <a:r>
              <a:rPr lang="zh-CN" altLang="en-US" sz="1400" noProof="1">
                <a:latin typeface="微软雅黑" panose="020B0503020204020204" pitchFamily="34" charset="-122"/>
                <a:ea typeface="微软雅黑" panose="020B0503020204020204" pitchFamily="34" charset="-122"/>
                <a:sym typeface="+mn-ea"/>
              </a:rPr>
              <a:t>模块、调用</a:t>
            </a:r>
            <a:r>
              <a:rPr lang="en" sz="1400" noProof="1">
                <a:latin typeface="微软雅黑" panose="020B0503020204020204" pitchFamily="34" charset="-122"/>
                <a:ea typeface="微软雅黑" panose="020B0503020204020204" pitchFamily="34" charset="-122"/>
                <a:sym typeface="+mn-ea"/>
              </a:rPr>
              <a:t>web3.js</a:t>
            </a:r>
            <a:r>
              <a:rPr lang="zh-CN" altLang="en-US" sz="1400" noProof="1">
                <a:latin typeface="微软雅黑" panose="020B0503020204020204" pitchFamily="34" charset="-122"/>
                <a:ea typeface="微软雅黑" panose="020B0503020204020204" pitchFamily="34" charset="-122"/>
                <a:sym typeface="+mn-ea"/>
              </a:rPr>
              <a:t>接口、部署</a:t>
            </a:r>
            <a:r>
              <a:rPr lang="en" sz="1400" noProof="1">
                <a:latin typeface="微软雅黑" panose="020B0503020204020204" pitchFamily="34" charset="-122"/>
                <a:ea typeface="微软雅黑" panose="020B0503020204020204" pitchFamily="34" charset="-122"/>
                <a:sym typeface="+mn-ea"/>
              </a:rPr>
              <a:t>DApp</a:t>
            </a:r>
            <a:r>
              <a:rPr lang="zh-CN" altLang="en-US" sz="1400" noProof="1">
                <a:latin typeface="微软雅黑" panose="020B0503020204020204" pitchFamily="34" charset="-122"/>
                <a:ea typeface="微软雅黑" panose="020B0503020204020204" pitchFamily="34" charset="-122"/>
                <a:sym typeface="+mn-ea"/>
              </a:rPr>
              <a:t>应用。</a:t>
            </a:r>
          </a:p>
        </p:txBody>
      </p:sp>
      <p:grpSp>
        <p:nvGrpSpPr>
          <p:cNvPr id="60419" name="组合 4">
            <a:extLst>
              <a:ext uri="{FF2B5EF4-FFF2-40B4-BE49-F238E27FC236}">
                <a16:creationId xmlns:a16="http://schemas.microsoft.com/office/drawing/2014/main" id="{87D3A2DF-D6FD-47B6-8BA3-B4AE3BE5D76F}"/>
              </a:ext>
            </a:extLst>
          </p:cNvPr>
          <p:cNvGrpSpPr>
            <a:grpSpLocks/>
          </p:cNvGrpSpPr>
          <p:nvPr/>
        </p:nvGrpSpPr>
        <p:grpSpPr bwMode="auto">
          <a:xfrm>
            <a:off x="231775" y="2439192"/>
            <a:ext cx="7318045" cy="570716"/>
            <a:chOff x="152" y="3862"/>
            <a:chExt cx="17208" cy="926"/>
          </a:xfrm>
        </p:grpSpPr>
        <p:cxnSp>
          <p:nvCxnSpPr>
            <p:cNvPr id="6" name="直接连接符 5">
              <a:extLst>
                <a:ext uri="{FF2B5EF4-FFF2-40B4-BE49-F238E27FC236}">
                  <a16:creationId xmlns:a16="http://schemas.microsoft.com/office/drawing/2014/main" id="{18AE6ECF-C13C-40DC-AB5F-44B7F94F272D}"/>
                </a:ext>
              </a:extLst>
            </p:cNvPr>
            <p:cNvCxnSpPr/>
            <p:nvPr/>
          </p:nvCxnSpPr>
          <p:spPr>
            <a:xfrm>
              <a:off x="2037" y="4592"/>
              <a:ext cx="14458" cy="2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0421" name="组合 6">
              <a:extLst>
                <a:ext uri="{FF2B5EF4-FFF2-40B4-BE49-F238E27FC236}">
                  <a16:creationId xmlns:a16="http://schemas.microsoft.com/office/drawing/2014/main" id="{9DE4C2F2-0594-4DCF-9F95-38B406542EF4}"/>
                </a:ext>
              </a:extLst>
            </p:cNvPr>
            <p:cNvGrpSpPr>
              <a:grpSpLocks/>
            </p:cNvGrpSpPr>
            <p:nvPr/>
          </p:nvGrpSpPr>
          <p:grpSpPr bwMode="auto">
            <a:xfrm>
              <a:off x="152" y="3873"/>
              <a:ext cx="3770" cy="869"/>
              <a:chOff x="1674192" y="4357553"/>
              <a:chExt cx="2394168" cy="552315"/>
            </a:xfrm>
          </p:grpSpPr>
          <p:sp>
            <p:nvSpPr>
              <p:cNvPr id="17" name="椭圆 16">
                <a:extLst>
                  <a:ext uri="{FF2B5EF4-FFF2-40B4-BE49-F238E27FC236}">
                    <a16:creationId xmlns:a16="http://schemas.microsoft.com/office/drawing/2014/main" id="{60BE9BC6-A9F7-4324-BB6E-7FB3067C8C10}"/>
                  </a:ext>
                </a:extLst>
              </p:cNvPr>
              <p:cNvSpPr/>
              <p:nvPr/>
            </p:nvSpPr>
            <p:spPr>
              <a:xfrm>
                <a:off x="2672366" y="4710344"/>
                <a:ext cx="199141" cy="199524"/>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p>
            </p:txBody>
          </p:sp>
          <p:sp>
            <p:nvSpPr>
              <p:cNvPr id="60423" name="文本框 17">
                <a:extLst>
                  <a:ext uri="{FF2B5EF4-FFF2-40B4-BE49-F238E27FC236}">
                    <a16:creationId xmlns:a16="http://schemas.microsoft.com/office/drawing/2014/main" id="{AD14FF13-9563-4C9E-A17F-036DFDA176D1}"/>
                  </a:ext>
                </a:extLst>
              </p:cNvPr>
              <p:cNvSpPr txBox="1">
                <a:spLocks noChangeArrowheads="1"/>
              </p:cNvSpPr>
              <p:nvPr/>
            </p:nvSpPr>
            <p:spPr bwMode="auto">
              <a:xfrm>
                <a:off x="1674192" y="4357553"/>
                <a:ext cx="2394168" cy="31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400" dirty="0">
                    <a:solidFill>
                      <a:schemeClr val="tx2"/>
                    </a:solidFill>
                    <a:latin typeface="微软雅黑" panose="020B0503020204020204" pitchFamily="34" charset="-122"/>
                    <a:ea typeface="微软雅黑" panose="020B0503020204020204" pitchFamily="34" charset="-122"/>
                  </a:rPr>
                  <a:t>编写前端应用</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grpSp>
          <p:nvGrpSpPr>
            <p:cNvPr id="60424" name="组合 7">
              <a:extLst>
                <a:ext uri="{FF2B5EF4-FFF2-40B4-BE49-F238E27FC236}">
                  <a16:creationId xmlns:a16="http://schemas.microsoft.com/office/drawing/2014/main" id="{6D3C5545-2E98-4D09-AF9E-D39F35EF8625}"/>
                </a:ext>
              </a:extLst>
            </p:cNvPr>
            <p:cNvGrpSpPr>
              <a:grpSpLocks/>
            </p:cNvGrpSpPr>
            <p:nvPr/>
          </p:nvGrpSpPr>
          <p:grpSpPr bwMode="auto">
            <a:xfrm>
              <a:off x="4263" y="3867"/>
              <a:ext cx="3373" cy="921"/>
              <a:chOff x="2608406" y="4843447"/>
              <a:chExt cx="2142160" cy="585079"/>
            </a:xfrm>
          </p:grpSpPr>
          <p:sp>
            <p:nvSpPr>
              <p:cNvPr id="15" name="椭圆 14">
                <a:extLst>
                  <a:ext uri="{FF2B5EF4-FFF2-40B4-BE49-F238E27FC236}">
                    <a16:creationId xmlns:a16="http://schemas.microsoft.com/office/drawing/2014/main" id="{1BDD44FC-F192-438A-933B-DCBE4B623D8F}"/>
                  </a:ext>
                </a:extLst>
              </p:cNvPr>
              <p:cNvSpPr/>
              <p:nvPr/>
            </p:nvSpPr>
            <p:spPr>
              <a:xfrm>
                <a:off x="3527728" y="5228899"/>
                <a:ext cx="199143" cy="199627"/>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p>
            </p:txBody>
          </p:sp>
          <p:sp>
            <p:nvSpPr>
              <p:cNvPr id="60426" name="文本框 15">
                <a:extLst>
                  <a:ext uri="{FF2B5EF4-FFF2-40B4-BE49-F238E27FC236}">
                    <a16:creationId xmlns:a16="http://schemas.microsoft.com/office/drawing/2014/main" id="{4A9FF1A1-E189-40B4-B060-791EF1FD1D0F}"/>
                  </a:ext>
                </a:extLst>
              </p:cNvPr>
              <p:cNvSpPr txBox="1">
                <a:spLocks noChangeArrowheads="1"/>
              </p:cNvSpPr>
              <p:nvPr/>
            </p:nvSpPr>
            <p:spPr bwMode="auto">
              <a:xfrm>
                <a:off x="2608406" y="4843447"/>
                <a:ext cx="2142160" cy="31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400" dirty="0">
                    <a:solidFill>
                      <a:schemeClr val="tx2"/>
                    </a:solidFill>
                    <a:latin typeface="微软雅黑" panose="020B0503020204020204" pitchFamily="34" charset="-122"/>
                    <a:ea typeface="微软雅黑" panose="020B0503020204020204" pitchFamily="34" charset="-122"/>
                  </a:rPr>
                  <a:t>导入</a:t>
                </a:r>
                <a:r>
                  <a:rPr lang="en-US" altLang="zh-CN" sz="1400" dirty="0">
                    <a:solidFill>
                      <a:schemeClr val="tx2"/>
                    </a:solidFill>
                    <a:latin typeface="微软雅黑" panose="020B0503020204020204" pitchFamily="34" charset="-122"/>
                    <a:ea typeface="微软雅黑" panose="020B0503020204020204" pitchFamily="34" charset="-122"/>
                  </a:rPr>
                  <a:t>web3</a:t>
                </a:r>
                <a:r>
                  <a:rPr lang="zh-CN" altLang="en-US" sz="1400" dirty="0">
                    <a:solidFill>
                      <a:schemeClr val="tx2"/>
                    </a:solidFill>
                    <a:latin typeface="微软雅黑" panose="020B0503020204020204" pitchFamily="34" charset="-122"/>
                    <a:ea typeface="微软雅黑" panose="020B0503020204020204" pitchFamily="34" charset="-122"/>
                  </a:rPr>
                  <a:t>模块</a:t>
                </a:r>
              </a:p>
            </p:txBody>
          </p:sp>
        </p:grpSp>
        <p:grpSp>
          <p:nvGrpSpPr>
            <p:cNvPr id="60427" name="组合 8">
              <a:extLst>
                <a:ext uri="{FF2B5EF4-FFF2-40B4-BE49-F238E27FC236}">
                  <a16:creationId xmlns:a16="http://schemas.microsoft.com/office/drawing/2014/main" id="{989591B2-ABD8-4F00-91A7-0349B66FB800}"/>
                </a:ext>
              </a:extLst>
            </p:cNvPr>
            <p:cNvGrpSpPr>
              <a:grpSpLocks/>
            </p:cNvGrpSpPr>
            <p:nvPr/>
          </p:nvGrpSpPr>
          <p:grpSpPr bwMode="auto">
            <a:xfrm>
              <a:off x="14661" y="3902"/>
              <a:ext cx="2699" cy="847"/>
              <a:chOff x="6986005" y="4889842"/>
              <a:chExt cx="1714425" cy="538049"/>
            </a:xfrm>
          </p:grpSpPr>
          <p:sp>
            <p:nvSpPr>
              <p:cNvPr id="13" name="椭圆 12">
                <a:extLst>
                  <a:ext uri="{FF2B5EF4-FFF2-40B4-BE49-F238E27FC236}">
                    <a16:creationId xmlns:a16="http://schemas.microsoft.com/office/drawing/2014/main" id="{9CE72B27-AE38-4EDB-BE68-F0E14ABD4745}"/>
                  </a:ext>
                </a:extLst>
              </p:cNvPr>
              <p:cNvSpPr/>
              <p:nvPr/>
            </p:nvSpPr>
            <p:spPr>
              <a:xfrm>
                <a:off x="8089301" y="5228502"/>
                <a:ext cx="199179" cy="199620"/>
              </a:xfrm>
              <a:prstGeom prst="ellipse">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p>
            </p:txBody>
          </p:sp>
          <p:sp>
            <p:nvSpPr>
              <p:cNvPr id="60429" name="文本框 13">
                <a:extLst>
                  <a:ext uri="{FF2B5EF4-FFF2-40B4-BE49-F238E27FC236}">
                    <a16:creationId xmlns:a16="http://schemas.microsoft.com/office/drawing/2014/main" id="{94DD43B2-4119-40FA-9633-1590FC196AEF}"/>
                  </a:ext>
                </a:extLst>
              </p:cNvPr>
              <p:cNvSpPr txBox="1">
                <a:spLocks noChangeArrowheads="1"/>
              </p:cNvSpPr>
              <p:nvPr/>
            </p:nvSpPr>
            <p:spPr bwMode="auto">
              <a:xfrm>
                <a:off x="6986005" y="4889842"/>
                <a:ext cx="1714425" cy="31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400">
                    <a:solidFill>
                      <a:schemeClr val="tx2"/>
                    </a:solidFill>
                    <a:latin typeface="微软雅黑" panose="020B0503020204020204" pitchFamily="34" charset="-122"/>
                    <a:ea typeface="微软雅黑" panose="020B0503020204020204" pitchFamily="34" charset="-122"/>
                  </a:rPr>
                  <a:t>部署</a:t>
                </a:r>
                <a:r>
                  <a:rPr lang="en-US" altLang="zh-CN" sz="1400">
                    <a:solidFill>
                      <a:schemeClr val="tx2"/>
                    </a:solidFill>
                    <a:latin typeface="微软雅黑" panose="020B0503020204020204" pitchFamily="34" charset="-122"/>
                    <a:ea typeface="微软雅黑" panose="020B0503020204020204" pitchFamily="34" charset="-122"/>
                  </a:rPr>
                  <a:t>DApp</a:t>
                </a:r>
                <a:endParaRPr lang="zh-CN" altLang="en-US" sz="1400">
                  <a:solidFill>
                    <a:schemeClr val="tx2"/>
                  </a:solidFill>
                  <a:latin typeface="微软雅黑" panose="020B0503020204020204" pitchFamily="34" charset="-122"/>
                  <a:ea typeface="微软雅黑" panose="020B0503020204020204" pitchFamily="34" charset="-122"/>
                </a:endParaRPr>
              </a:p>
            </p:txBody>
          </p:sp>
        </p:grpSp>
        <p:grpSp>
          <p:nvGrpSpPr>
            <p:cNvPr id="60430" name="组合 9">
              <a:extLst>
                <a:ext uri="{FF2B5EF4-FFF2-40B4-BE49-F238E27FC236}">
                  <a16:creationId xmlns:a16="http://schemas.microsoft.com/office/drawing/2014/main" id="{4FFCE596-368E-494D-8AB7-F5ED51186903}"/>
                </a:ext>
              </a:extLst>
            </p:cNvPr>
            <p:cNvGrpSpPr>
              <a:grpSpLocks/>
            </p:cNvGrpSpPr>
            <p:nvPr/>
          </p:nvGrpSpPr>
          <p:grpSpPr bwMode="auto">
            <a:xfrm>
              <a:off x="9489" y="3862"/>
              <a:ext cx="3443" cy="925"/>
              <a:chOff x="3372408" y="4866214"/>
              <a:chExt cx="2186729" cy="587716"/>
            </a:xfrm>
          </p:grpSpPr>
          <p:sp>
            <p:nvSpPr>
              <p:cNvPr id="11" name="椭圆 10">
                <a:extLst>
                  <a:ext uri="{FF2B5EF4-FFF2-40B4-BE49-F238E27FC236}">
                    <a16:creationId xmlns:a16="http://schemas.microsoft.com/office/drawing/2014/main" id="{D90969B0-58EF-4051-9A1E-7B89FC5FE1A9}"/>
                  </a:ext>
                </a:extLst>
              </p:cNvPr>
              <p:cNvSpPr/>
              <p:nvPr/>
            </p:nvSpPr>
            <p:spPr>
              <a:xfrm>
                <a:off x="4457797" y="5254906"/>
                <a:ext cx="199153" cy="199660"/>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p>
            </p:txBody>
          </p:sp>
          <p:sp>
            <p:nvSpPr>
              <p:cNvPr id="60432" name="文本框 11">
                <a:extLst>
                  <a:ext uri="{FF2B5EF4-FFF2-40B4-BE49-F238E27FC236}">
                    <a16:creationId xmlns:a16="http://schemas.microsoft.com/office/drawing/2014/main" id="{DFD84DAF-5D99-408C-B957-2E2C6EAA1048}"/>
                  </a:ext>
                </a:extLst>
              </p:cNvPr>
              <p:cNvSpPr txBox="1">
                <a:spLocks noChangeArrowheads="1"/>
              </p:cNvSpPr>
              <p:nvPr/>
            </p:nvSpPr>
            <p:spPr bwMode="auto">
              <a:xfrm>
                <a:off x="3372408" y="4866214"/>
                <a:ext cx="2186729" cy="31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400" dirty="0">
                    <a:solidFill>
                      <a:schemeClr val="tx2"/>
                    </a:solidFill>
                    <a:latin typeface="微软雅黑" panose="020B0503020204020204" pitchFamily="34" charset="-122"/>
                    <a:ea typeface="微软雅黑" panose="020B0503020204020204" pitchFamily="34" charset="-122"/>
                  </a:rPr>
                  <a:t>调用</a:t>
                </a:r>
                <a:r>
                  <a:rPr lang="en-US" altLang="zh-CN" sz="1400" dirty="0">
                    <a:solidFill>
                      <a:schemeClr val="tx2"/>
                    </a:solidFill>
                    <a:latin typeface="微软雅黑" panose="020B0503020204020204" pitchFamily="34" charset="-122"/>
                    <a:ea typeface="微软雅黑" panose="020B0503020204020204" pitchFamily="34" charset="-122"/>
                  </a:rPr>
                  <a:t>web3</a:t>
                </a:r>
                <a:r>
                  <a:rPr lang="zh-CN" altLang="en-US" sz="1400" dirty="0">
                    <a:solidFill>
                      <a:schemeClr val="tx2"/>
                    </a:solidFill>
                    <a:latin typeface="微软雅黑" panose="020B0503020204020204" pitchFamily="34" charset="-122"/>
                    <a:ea typeface="微软雅黑" panose="020B0503020204020204" pitchFamily="34" charset="-122"/>
                  </a:rPr>
                  <a:t>接口</a:t>
                </a:r>
              </a:p>
            </p:txBody>
          </p:sp>
        </p:grpSp>
      </p:grpSp>
      <p:sp>
        <p:nvSpPr>
          <p:cNvPr id="18" name="文本框 17">
            <a:extLst>
              <a:ext uri="{FF2B5EF4-FFF2-40B4-BE49-F238E27FC236}">
                <a16:creationId xmlns:a16="http://schemas.microsoft.com/office/drawing/2014/main" id="{5881C8A6-76FB-40D2-AF5F-EE1CEF9A60B5}"/>
              </a:ext>
            </a:extLst>
          </p:cNvPr>
          <p:cNvSpPr txBox="1"/>
          <p:nvPr/>
        </p:nvSpPr>
        <p:spPr>
          <a:xfrm>
            <a:off x="231775" y="3153073"/>
            <a:ext cx="7524750" cy="307777"/>
          </a:xfrm>
          <a:prstGeom prst="rect">
            <a:avLst/>
          </a:prstGeom>
          <a:noFill/>
        </p:spPr>
        <p:txBody>
          <a:bodyPr>
            <a:spAutoFit/>
          </a:bodyPr>
          <a:lstStyle/>
          <a:p>
            <a:pPr>
              <a:buFont typeface="Wingdings" panose="05000000000000000000" charset="0"/>
              <a:buNone/>
            </a:pPr>
            <a:r>
              <a:rPr lang="zh-CN" altLang="en-US" sz="1400" b="1" noProof="1">
                <a:solidFill>
                  <a:srgbClr val="FF0000"/>
                </a:solidFill>
                <a:latin typeface="微软雅黑" panose="020B0503020204020204" pitchFamily="34" charset="-122"/>
                <a:ea typeface="微软雅黑" panose="020B0503020204020204" pitchFamily="34" charset="-122"/>
                <a:sym typeface="+mn-ea"/>
              </a:rPr>
              <a:t>一键体验：</a:t>
            </a:r>
            <a:r>
              <a:rPr lang="en-US" altLang="zh-CN" sz="1400" b="1" noProof="1">
                <a:solidFill>
                  <a:srgbClr val="FF0000"/>
                </a:solidFill>
                <a:latin typeface="微软雅黑" panose="020B0503020204020204" pitchFamily="34" charset="-122"/>
                <a:ea typeface="微软雅黑" panose="020B0503020204020204" pitchFamily="34" charset="-122"/>
                <a:sym typeface="+mn-ea"/>
              </a:rPr>
              <a:t>http://lottery.sher.vip</a:t>
            </a:r>
            <a:endParaRPr lang="zh-CN" altLang="en-US" sz="1400" noProof="1">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C57782-9124-486F-A3CB-07AC5776A44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1442" name="文本框 1">
            <a:extLst>
              <a:ext uri="{FF2B5EF4-FFF2-40B4-BE49-F238E27FC236}">
                <a16:creationId xmlns:a16="http://schemas.microsoft.com/office/drawing/2014/main" id="{2D915582-3944-450D-B263-8FEE3E1512F1}"/>
              </a:ext>
            </a:extLst>
          </p:cNvPr>
          <p:cNvSpPr txBox="1">
            <a:spLocks noChangeArrowheads="1"/>
          </p:cNvSpPr>
          <p:nvPr/>
        </p:nvSpPr>
        <p:spPr bwMode="auto">
          <a:xfrm>
            <a:off x="231775" y="744538"/>
            <a:ext cx="7516813" cy="149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Arial" panose="020B0604020202020204" pitchFamily="34" charset="0"/>
              <a:buChar char="•"/>
            </a:pPr>
            <a:r>
              <a:rPr lang="zh-CN" altLang="zh-CN" sz="1400" b="1" dirty="0">
                <a:latin typeface="微软雅黑" panose="020B0503020204020204" pitchFamily="34" charset="-122"/>
                <a:ea typeface="微软雅黑" panose="020B0503020204020204" pitchFamily="34" charset="-122"/>
                <a:sym typeface="黑体" panose="02010609060101010101" pitchFamily="49" charset="-122"/>
              </a:rPr>
              <a:t>安装</a:t>
            </a:r>
            <a:r>
              <a:rPr lang="en-US" altLang="zh-CN" sz="1400" b="1" dirty="0">
                <a:latin typeface="微软雅黑" panose="020B0503020204020204" pitchFamily="34" charset="-122"/>
                <a:ea typeface="微软雅黑" panose="020B0503020204020204" pitchFamily="34" charset="-122"/>
                <a:sym typeface="黑体" panose="02010609060101010101" pitchFamily="49" charset="-122"/>
              </a:rPr>
              <a:t>React</a:t>
            </a:r>
            <a:endParaRPr lang="zh-CN" altLang="zh-CN" sz="1400" b="1" dirty="0">
              <a:latin typeface="微软雅黑" panose="020B0503020204020204" pitchFamily="34" charset="-122"/>
              <a:ea typeface="微软雅黑" panose="020B0503020204020204" pitchFamily="34" charset="-122"/>
              <a:sym typeface="黑体" panose="02010609060101010101" pitchFamily="49" charset="-122"/>
            </a:endParaRPr>
          </a:p>
          <a:p>
            <a:pPr algn="just">
              <a:lnSpc>
                <a:spcPct val="110000"/>
              </a:lnSpc>
            </a:pP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            </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这里我们使用</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React</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官方提供的</a:t>
            </a:r>
            <a:r>
              <a:rPr lang="en-US" altLang="zh-CN" sz="1400" dirty="0">
                <a:latin typeface="微软雅黑" panose="020B0503020204020204" pitchFamily="34" charset="-122"/>
                <a:ea typeface="微软雅黑" panose="020B0503020204020204" pitchFamily="34" charset="-122"/>
                <a:sym typeface="黑体" panose="02010609060101010101" pitchFamily="49" charset="-122"/>
                <a:hlinkClick r:id="rId2"/>
              </a:rPr>
              <a:t>create-react-app</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工具</a:t>
            </a:r>
            <a:endParaRPr lang="zh-CN" altLang="en-US" sz="1400" dirty="0">
              <a:latin typeface="微软雅黑" panose="020B0503020204020204" pitchFamily="34" charset="-122"/>
              <a:ea typeface="微软雅黑" panose="020B0503020204020204" pitchFamily="34" charset="-122"/>
            </a:endParaRPr>
          </a:p>
          <a:p>
            <a:pPr algn="just">
              <a:lnSpc>
                <a:spcPct val="110000"/>
              </a:lnSpc>
            </a:pPr>
            <a:endParaRPr lang="zh-CN" altLang="en-US" sz="1400" dirty="0">
              <a:latin typeface="微软雅黑" panose="020B0503020204020204" pitchFamily="34" charset="-122"/>
              <a:ea typeface="微软雅黑" panose="020B0503020204020204" pitchFamily="34" charset="-122"/>
            </a:endParaRPr>
          </a:p>
          <a:p>
            <a:pPr algn="just">
              <a:lnSpc>
                <a:spcPct val="110000"/>
              </a:lnSpc>
            </a:pPr>
            <a:endParaRPr lang="zh-CN" altLang="en-US" sz="1400" dirty="0"/>
          </a:p>
          <a:p>
            <a:pPr algn="just">
              <a:lnSpc>
                <a:spcPct val="110000"/>
              </a:lnSpc>
            </a:pPr>
            <a:endParaRPr lang="zh-CN" altLang="en-US" sz="1400" dirty="0"/>
          </a:p>
          <a:p>
            <a:pPr algn="just">
              <a:lnSpc>
                <a:spcPct val="110000"/>
              </a:lnSpc>
            </a:pPr>
            <a:endParaRPr lang="zh-CN" altLang="en-US" sz="1400" dirty="0"/>
          </a:p>
        </p:txBody>
      </p:sp>
      <p:sp>
        <p:nvSpPr>
          <p:cNvPr id="19" name="矩形 18">
            <a:extLst>
              <a:ext uri="{FF2B5EF4-FFF2-40B4-BE49-F238E27FC236}">
                <a16:creationId xmlns:a16="http://schemas.microsoft.com/office/drawing/2014/main" id="{5BC5310B-DED1-4D47-B4E2-1F1F7DE5ABC4}"/>
              </a:ext>
            </a:extLst>
          </p:cNvPr>
          <p:cNvSpPr/>
          <p:nvPr/>
        </p:nvSpPr>
        <p:spPr>
          <a:xfrm>
            <a:off x="549275" y="1307671"/>
            <a:ext cx="4620622" cy="792639"/>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endParaRPr lang="zh-CN" altLang="en-US" noProof="1"/>
          </a:p>
        </p:txBody>
      </p:sp>
      <p:sp>
        <p:nvSpPr>
          <p:cNvPr id="61444" name="文本框 19">
            <a:extLst>
              <a:ext uri="{FF2B5EF4-FFF2-40B4-BE49-F238E27FC236}">
                <a16:creationId xmlns:a16="http://schemas.microsoft.com/office/drawing/2014/main" id="{A89CB6CC-BC92-4C67-A989-7B9C07F23DF0}"/>
              </a:ext>
            </a:extLst>
          </p:cNvPr>
          <p:cNvSpPr txBox="1">
            <a:spLocks noChangeArrowheads="1"/>
          </p:cNvSpPr>
          <p:nvPr/>
        </p:nvSpPr>
        <p:spPr bwMode="auto">
          <a:xfrm>
            <a:off x="679450" y="1330756"/>
            <a:ext cx="420764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en" altLang="zh-CN" sz="1400" dirty="0"/>
              <a:t>npx create-react-app </a:t>
            </a:r>
            <a:r>
              <a:rPr lang="en-US" altLang="zh-CN" sz="1400" dirty="0"/>
              <a:t>lottery</a:t>
            </a:r>
            <a:r>
              <a:rPr lang="en" altLang="zh-CN" sz="1400" dirty="0"/>
              <a:t> </a:t>
            </a:r>
          </a:p>
          <a:p>
            <a:pPr algn="just"/>
            <a:r>
              <a:rPr lang="en" altLang="zh-CN" sz="1400" dirty="0"/>
              <a:t>cd lottery</a:t>
            </a:r>
            <a:endParaRPr lang="en-US" altLang="zh-CN" sz="1400" dirty="0"/>
          </a:p>
          <a:p>
            <a:pPr algn="just"/>
            <a:r>
              <a:rPr lang="en" altLang="zh-CN" sz="1400" dirty="0"/>
              <a:t>yarn start</a:t>
            </a:r>
            <a:endParaRPr lang="en-US" altLang="zh-CN" sz="1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7AE0AFF-A8ED-1A42-A8FA-15C2EB04396D}"/>
              </a:ext>
            </a:extLst>
          </p:cNvPr>
          <p:cNvSpPr txBox="1"/>
          <p:nvPr/>
        </p:nvSpPr>
        <p:spPr>
          <a:xfrm>
            <a:off x="4596714" y="2953265"/>
            <a:ext cx="1828800" cy="461665"/>
          </a:xfrm>
          <a:prstGeom prst="rect">
            <a:avLst/>
          </a:prstGeom>
          <a:noFill/>
        </p:spPr>
        <p:txBody>
          <a:bodyPr wrap="square" rtlCol="0">
            <a:spAutoFit/>
          </a:bodyPr>
          <a:lstStyle/>
          <a:p>
            <a:r>
              <a:rPr kumimoji="1" lang="zh-CN" altLang="en-US" sz="1200" dirty="0">
                <a:solidFill>
                  <a:srgbClr val="FF0000"/>
                </a:solidFill>
              </a:rPr>
              <a:t>当浏览器出现左侧页面时，表示初始化成功！</a:t>
            </a:r>
          </a:p>
        </p:txBody>
      </p:sp>
      <p:pic>
        <p:nvPicPr>
          <p:cNvPr id="6" name="图片 5">
            <a:extLst>
              <a:ext uri="{FF2B5EF4-FFF2-40B4-BE49-F238E27FC236}">
                <a16:creationId xmlns:a16="http://schemas.microsoft.com/office/drawing/2014/main" id="{A43654D5-AE0F-439C-AA99-BCCD39847608}"/>
              </a:ext>
            </a:extLst>
          </p:cNvPr>
          <p:cNvPicPr>
            <a:picLocks noChangeAspect="1"/>
          </p:cNvPicPr>
          <p:nvPr/>
        </p:nvPicPr>
        <p:blipFill>
          <a:blip r:embed="rId3"/>
          <a:stretch>
            <a:fillRect/>
          </a:stretch>
        </p:blipFill>
        <p:spPr>
          <a:xfrm>
            <a:off x="500218" y="2202378"/>
            <a:ext cx="4096496" cy="1963438"/>
          </a:xfrm>
          <a:prstGeom prst="rect">
            <a:avLst/>
          </a:prstGeom>
        </p:spPr>
      </p:pic>
      <p:sp>
        <p:nvSpPr>
          <p:cNvPr id="10" name="文本框 1">
            <a:extLst>
              <a:ext uri="{FF2B5EF4-FFF2-40B4-BE49-F238E27FC236}">
                <a16:creationId xmlns:a16="http://schemas.microsoft.com/office/drawing/2014/main" id="{A2BC6CFF-DD69-4BF7-BC95-2D9A289E99BE}"/>
              </a:ext>
            </a:extLst>
          </p:cNvPr>
          <p:cNvSpPr txBox="1">
            <a:spLocks noChangeArrowheads="1"/>
          </p:cNvSpPr>
          <p:nvPr/>
        </p:nvSpPr>
        <p:spPr bwMode="auto">
          <a:xfrm>
            <a:off x="5300072" y="738575"/>
            <a:ext cx="2714625" cy="149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Arial" panose="020B0604020202020204" pitchFamily="34" charset="0"/>
              <a:buChar char="•"/>
            </a:pPr>
            <a:r>
              <a:rPr lang="zh-CN" altLang="zh-CN" sz="1400" b="1" dirty="0">
                <a:latin typeface="微软雅黑" panose="020B0503020204020204" pitchFamily="34" charset="-122"/>
                <a:ea typeface="微软雅黑" panose="020B0503020204020204" pitchFamily="34" charset="-122"/>
                <a:sym typeface="黑体" panose="02010609060101010101" pitchFamily="49" charset="-122"/>
              </a:rPr>
              <a:t>安装</a:t>
            </a:r>
            <a:r>
              <a:rPr lang="en-US" altLang="zh-CN" sz="1400" b="1" dirty="0">
                <a:latin typeface="微软雅黑" panose="020B0503020204020204" pitchFamily="34" charset="-122"/>
                <a:ea typeface="微软雅黑" panose="020B0503020204020204" pitchFamily="34" charset="-122"/>
                <a:sym typeface="黑体" panose="02010609060101010101" pitchFamily="49" charset="-122"/>
              </a:rPr>
              <a:t>Yarn</a:t>
            </a:r>
            <a:endParaRPr lang="zh-CN" altLang="zh-CN" sz="1400" b="1" dirty="0">
              <a:latin typeface="微软雅黑" panose="020B0503020204020204" pitchFamily="34" charset="-122"/>
              <a:ea typeface="微软雅黑" panose="020B0503020204020204" pitchFamily="34" charset="-122"/>
              <a:sym typeface="黑体" panose="02010609060101010101" pitchFamily="49" charset="-122"/>
            </a:endParaRPr>
          </a:p>
          <a:p>
            <a:pPr algn="just">
              <a:lnSpc>
                <a:spcPct val="110000"/>
              </a:lnSpc>
            </a:pPr>
            <a:r>
              <a:rPr lang="zh-CN" altLang="zh-CN" sz="1400" dirty="0">
                <a:latin typeface="微软雅黑" panose="020B0503020204020204" pitchFamily="34" charset="-122"/>
                <a:ea typeface="微软雅黑" panose="020B0503020204020204" pitchFamily="34" charset="-122"/>
                <a:sym typeface="黑体" panose="02010609060101010101" pitchFamily="49" charset="-122"/>
              </a:rPr>
              <a:t>            </a:t>
            </a:r>
            <a:endParaRPr lang="zh-CN" altLang="en-US" sz="1400" dirty="0">
              <a:latin typeface="微软雅黑" panose="020B0503020204020204" pitchFamily="34" charset="-122"/>
              <a:ea typeface="微软雅黑" panose="020B0503020204020204" pitchFamily="34" charset="-122"/>
            </a:endParaRPr>
          </a:p>
          <a:p>
            <a:pPr algn="just">
              <a:lnSpc>
                <a:spcPct val="110000"/>
              </a:lnSpc>
            </a:pPr>
            <a:endParaRPr lang="zh-CN" altLang="en-US" sz="1400" dirty="0">
              <a:latin typeface="微软雅黑" panose="020B0503020204020204" pitchFamily="34" charset="-122"/>
              <a:ea typeface="微软雅黑" panose="020B0503020204020204" pitchFamily="34" charset="-122"/>
            </a:endParaRPr>
          </a:p>
          <a:p>
            <a:pPr algn="just">
              <a:lnSpc>
                <a:spcPct val="110000"/>
              </a:lnSpc>
            </a:pPr>
            <a:endParaRPr lang="zh-CN" altLang="en-US" sz="1400" dirty="0"/>
          </a:p>
          <a:p>
            <a:pPr algn="just">
              <a:lnSpc>
                <a:spcPct val="110000"/>
              </a:lnSpc>
            </a:pPr>
            <a:endParaRPr lang="zh-CN" altLang="en-US" sz="1400" dirty="0"/>
          </a:p>
          <a:p>
            <a:pPr algn="just">
              <a:lnSpc>
                <a:spcPct val="110000"/>
              </a:lnSpc>
            </a:pPr>
            <a:endParaRPr lang="zh-CN" altLang="en-US" sz="1400" dirty="0"/>
          </a:p>
        </p:txBody>
      </p:sp>
      <p:sp>
        <p:nvSpPr>
          <p:cNvPr id="11" name="矩形 10">
            <a:extLst>
              <a:ext uri="{FF2B5EF4-FFF2-40B4-BE49-F238E27FC236}">
                <a16:creationId xmlns:a16="http://schemas.microsoft.com/office/drawing/2014/main" id="{B3A7B164-9AA8-4DDC-B892-A36911E4BA90}"/>
              </a:ext>
            </a:extLst>
          </p:cNvPr>
          <p:cNvSpPr/>
          <p:nvPr/>
        </p:nvSpPr>
        <p:spPr>
          <a:xfrm>
            <a:off x="5469935" y="1137680"/>
            <a:ext cx="2278653" cy="698929"/>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r>
              <a:rPr lang="en-US" altLang="zh-CN" noProof="1"/>
              <a:t>npm install –g yarn</a:t>
            </a:r>
            <a:endParaRPr lang="zh-CN" altLang="en-US" noProof="1"/>
          </a:p>
        </p:txBody>
      </p:sp>
    </p:spTree>
    <p:extLst>
      <p:ext uri="{BB962C8B-B14F-4D97-AF65-F5344CB8AC3E}">
        <p14:creationId xmlns:p14="http://schemas.microsoft.com/office/powerpoint/2010/main" val="217617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68C8660-5E06-4EAB-9D89-F450BEA86DF0}"/>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2466" name="文本框 3">
            <a:extLst>
              <a:ext uri="{FF2B5EF4-FFF2-40B4-BE49-F238E27FC236}">
                <a16:creationId xmlns:a16="http://schemas.microsoft.com/office/drawing/2014/main" id="{A5B01535-73C1-4A61-9E37-C550338FB6C5}"/>
              </a:ext>
            </a:extLst>
          </p:cNvPr>
          <p:cNvSpPr txBox="1">
            <a:spLocks noChangeArrowheads="1"/>
          </p:cNvSpPr>
          <p:nvPr/>
        </p:nvSpPr>
        <p:spPr bwMode="auto">
          <a:xfrm>
            <a:off x="180975" y="777875"/>
            <a:ext cx="7672388" cy="102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编写前端页面</a:t>
            </a:r>
            <a:endParaRPr lang="en-US" altLang="zh-CN" sz="1400" b="1" dirty="0">
              <a:latin typeface="微软雅黑" panose="020B0503020204020204" pitchFamily="34" charset="-122"/>
              <a:ea typeface="微软雅黑" panose="020B0503020204020204" pitchFamily="34" charset="-122"/>
            </a:endParaRPr>
          </a:p>
          <a:p>
            <a:pPr marL="0" indent="0" algn="just">
              <a:lnSpc>
                <a:spcPct val="110000"/>
              </a:lnSpc>
            </a:pPr>
            <a:r>
              <a:rPr lang="en-US" altLang="zh-CN" sz="1400" dirty="0">
                <a:latin typeface="微软雅黑" panose="020B0503020204020204" pitchFamily="34" charset="-122"/>
                <a:ea typeface="微软雅黑" panose="020B0503020204020204" pitchFamily="34" charset="-122"/>
              </a:rPr>
              <a:t>React</a:t>
            </a:r>
            <a:r>
              <a:rPr lang="zh-CN" altLang="zh-CN" sz="1400" dirty="0">
                <a:latin typeface="微软雅黑" panose="020B0503020204020204" pitchFamily="34" charset="-122"/>
                <a:ea typeface="微软雅黑" panose="020B0503020204020204" pitchFamily="34" charset="-122"/>
              </a:rPr>
              <a:t>项目创建完成后，</a:t>
            </a:r>
            <a:r>
              <a:rPr lang="zh-CN" altLang="en-US" sz="1400" dirty="0">
                <a:latin typeface="微软雅黑" panose="020B0503020204020204" pitchFamily="34" charset="-122"/>
                <a:ea typeface="微软雅黑" panose="020B0503020204020204" pitchFamily="34" charset="-122"/>
              </a:rPr>
              <a:t>在</a:t>
            </a:r>
            <a:r>
              <a:rPr lang="en-US" altLang="zh-CN" sz="1400" dirty="0" err="1">
                <a:latin typeface="微软雅黑" panose="020B0503020204020204" pitchFamily="34" charset="-122"/>
                <a:ea typeface="微软雅黑" panose="020B0503020204020204" pitchFamily="34" charset="-122"/>
              </a:rPr>
              <a:t>src</a:t>
            </a:r>
            <a:r>
              <a:rPr lang="zh-CN" altLang="en-US" sz="1400" dirty="0">
                <a:latin typeface="微软雅黑" panose="020B0503020204020204" pitchFamily="34" charset="-122"/>
                <a:ea typeface="微软雅黑" panose="020B0503020204020204" pitchFamily="34" charset="-122"/>
              </a:rPr>
              <a:t>下编写我们的页面源代码</a:t>
            </a:r>
            <a:r>
              <a:rPr lang="zh-CN"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由于</a:t>
            </a:r>
            <a:r>
              <a:rPr lang="en-US" altLang="zh-CN" sz="1400" dirty="0" err="1">
                <a:latin typeface="微软雅黑" panose="020B0503020204020204" pitchFamily="34" charset="-122"/>
                <a:ea typeface="微软雅黑" panose="020B0503020204020204" pitchFamily="34" charset="-122"/>
              </a:rPr>
              <a:t>Dapp</a:t>
            </a:r>
            <a:r>
              <a:rPr lang="zh-CN" altLang="en-US" sz="1400" dirty="0">
                <a:latin typeface="微软雅黑" panose="020B0503020204020204" pitchFamily="34" charset="-122"/>
                <a:ea typeface="微软雅黑" panose="020B0503020204020204" pitchFamily="34" charset="-122"/>
              </a:rPr>
              <a:t>通常是</a:t>
            </a:r>
            <a:r>
              <a:rPr lang="en-US" altLang="zh-CN" sz="1400" dirty="0">
                <a:latin typeface="微软雅黑" panose="020B0503020204020204" pitchFamily="34" charset="-122"/>
                <a:ea typeface="微软雅黑" panose="020B0503020204020204" pitchFamily="34" charset="-122"/>
              </a:rPr>
              <a:t>Serverless</a:t>
            </a:r>
            <a:r>
              <a:rPr lang="zh-CN" altLang="en-US" sz="1400" dirty="0">
                <a:latin typeface="微软雅黑" panose="020B0503020204020204" pitchFamily="34" charset="-122"/>
                <a:ea typeface="微软雅黑" panose="020B0503020204020204" pitchFamily="34" charset="-122"/>
              </a:rPr>
              <a:t>应用，因此我们只需要在前端使用</a:t>
            </a:r>
            <a:r>
              <a:rPr lang="en-US" altLang="zh-CN" sz="1400" dirty="0">
                <a:latin typeface="微软雅黑" panose="020B0503020204020204" pitchFamily="34" charset="-122"/>
                <a:ea typeface="微软雅黑" panose="020B0503020204020204" pitchFamily="34" charset="-122"/>
              </a:rPr>
              <a:t>web3.js</a:t>
            </a:r>
            <a:r>
              <a:rPr lang="zh-CN" altLang="en-US" sz="1400" dirty="0">
                <a:latin typeface="微软雅黑" panose="020B0503020204020204" pitchFamily="34" charset="-122"/>
                <a:ea typeface="微软雅黑" panose="020B0503020204020204" pitchFamily="34" charset="-122"/>
              </a:rPr>
              <a:t>与以太坊进行交互接口。这里略过细节，得到以下简单的展示页面。</a:t>
            </a:r>
            <a:endParaRPr lang="zh-CN" altLang="zh-CN"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44925B4-5604-4E1D-87B0-5BB204655EF8}"/>
              </a:ext>
            </a:extLst>
          </p:cNvPr>
          <p:cNvPicPr>
            <a:picLocks noChangeAspect="1"/>
          </p:cNvPicPr>
          <p:nvPr/>
        </p:nvPicPr>
        <p:blipFill>
          <a:blip r:embed="rId2"/>
          <a:stretch>
            <a:fillRect/>
          </a:stretch>
        </p:blipFill>
        <p:spPr>
          <a:xfrm>
            <a:off x="1873250" y="1549400"/>
            <a:ext cx="4140200" cy="2816719"/>
          </a:xfrm>
          <a:prstGeom prst="rect">
            <a:avLst/>
          </a:prstGeom>
        </p:spPr>
      </p:pic>
    </p:spTree>
    <p:extLst>
      <p:ext uri="{BB962C8B-B14F-4D97-AF65-F5344CB8AC3E}">
        <p14:creationId xmlns:p14="http://schemas.microsoft.com/office/powerpoint/2010/main" val="3062499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E51D2-2797-49A1-AFD8-3ECFA4A627C4}"/>
              </a:ext>
            </a:extLst>
          </p:cNvPr>
          <p:cNvSpPr>
            <a:spLocks noGrp="1"/>
          </p:cNvSpPr>
          <p:nvPr>
            <p:ph type="title"/>
          </p:nvPr>
        </p:nvSpPr>
        <p:spPr/>
        <p:txBody>
          <a:bodyPr/>
          <a:lstStyle/>
          <a:p>
            <a:r>
              <a:rPr lang="zh-CN" altLang="en-US" sz="2135" noProof="1"/>
              <a:t>以太坊环境搭建</a:t>
            </a:r>
            <a:endParaRPr lang="zh-CN" altLang="en-US" noProof="1"/>
          </a:p>
        </p:txBody>
      </p:sp>
      <p:sp>
        <p:nvSpPr>
          <p:cNvPr id="16386" name="文本框 25">
            <a:extLst>
              <a:ext uri="{FF2B5EF4-FFF2-40B4-BE49-F238E27FC236}">
                <a16:creationId xmlns:a16="http://schemas.microsoft.com/office/drawing/2014/main" id="{3F2ADF0C-6701-4EF1-A556-8487C3577585}"/>
              </a:ext>
            </a:extLst>
          </p:cNvPr>
          <p:cNvSpPr txBox="1">
            <a:spLocks noChangeArrowheads="1"/>
          </p:cNvSpPr>
          <p:nvPr/>
        </p:nvSpPr>
        <p:spPr bwMode="auto">
          <a:xfrm>
            <a:off x="233363" y="1057275"/>
            <a:ext cx="76628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t>        </a:t>
            </a:r>
            <a:r>
              <a:rPr lang="zh-CN" altLang="en-US" sz="1400" dirty="0">
                <a:latin typeface="微软雅黑" panose="020B0503020204020204" pitchFamily="34" charset="-122"/>
                <a:ea typeface="微软雅黑" panose="020B0503020204020204" pitchFamily="34" charset="-122"/>
              </a:rPr>
              <a:t>以太坊环境配置和私有链搭建在不同操作系统的配置都比较类似，推荐使用</a:t>
            </a:r>
            <a:r>
              <a:rPr lang="en-US" altLang="zh-CN" sz="1400" dirty="0">
                <a:latin typeface="微软雅黑" panose="020B0503020204020204" pitchFamily="34" charset="-122"/>
                <a:ea typeface="微软雅黑" panose="020B0503020204020204" pitchFamily="34" charset="-122"/>
              </a:rPr>
              <a:t>Docker</a:t>
            </a:r>
            <a:r>
              <a:rPr lang="zh-CN" altLang="en-US" sz="1400" dirty="0">
                <a:latin typeface="微软雅黑" panose="020B0503020204020204" pitchFamily="34" charset="-122"/>
                <a:ea typeface="微软雅黑" panose="020B0503020204020204" pitchFamily="34" charset="-122"/>
              </a:rPr>
              <a:t>或</a:t>
            </a:r>
            <a:r>
              <a:rPr lang="en-US" altLang="zh-CN" sz="1400" dirty="0">
                <a:latin typeface="微软雅黑" panose="020B0503020204020204" pitchFamily="34" charset="-122"/>
                <a:ea typeface="微软雅黑" panose="020B0503020204020204" pitchFamily="34" charset="-122"/>
              </a:rPr>
              <a:t>Linux</a:t>
            </a:r>
            <a:r>
              <a:rPr lang="zh-CN" altLang="en-US" sz="1400" dirty="0">
                <a:latin typeface="微软雅黑" panose="020B0503020204020204" pitchFamily="34" charset="-122"/>
                <a:ea typeface="微软雅黑" panose="020B0503020204020204" pitchFamily="34" charset="-122"/>
              </a:rPr>
              <a:t>系统来搭建私链，</a:t>
            </a:r>
            <a:r>
              <a:rPr lang="zh-CN" altLang="en-US" sz="1400" b="1" dirty="0">
                <a:solidFill>
                  <a:srgbClr val="FF0000"/>
                </a:solidFill>
                <a:latin typeface="微软雅黑" panose="020B0503020204020204" pitchFamily="34" charset="-122"/>
                <a:ea typeface="微软雅黑" panose="020B0503020204020204" pitchFamily="34" charset="-122"/>
              </a:rPr>
              <a:t>这里以</a:t>
            </a:r>
            <a:r>
              <a:rPr lang="en-US" altLang="zh-CN" sz="1400" b="1" dirty="0">
                <a:solidFill>
                  <a:srgbClr val="FF0000"/>
                </a:solidFill>
                <a:latin typeface="微软雅黑" panose="020B0503020204020204" pitchFamily="34" charset="-122"/>
                <a:ea typeface="微软雅黑" panose="020B0503020204020204" pitchFamily="34" charset="-122"/>
              </a:rPr>
              <a:t>Win10</a:t>
            </a:r>
            <a:r>
              <a:rPr lang="zh-CN" altLang="en-US" sz="1400" b="1" dirty="0">
                <a:solidFill>
                  <a:srgbClr val="FF0000"/>
                </a:solidFill>
                <a:latin typeface="微软雅黑" panose="020B0503020204020204" pitchFamily="34" charset="-122"/>
                <a:ea typeface="微软雅黑" panose="020B0503020204020204" pitchFamily="34" charset="-122"/>
              </a:rPr>
              <a:t>为例介绍。</a:t>
            </a:r>
          </a:p>
        </p:txBody>
      </p:sp>
      <p:sp>
        <p:nvSpPr>
          <p:cNvPr id="7" name="文本框 6">
            <a:extLst>
              <a:ext uri="{FF2B5EF4-FFF2-40B4-BE49-F238E27FC236}">
                <a16:creationId xmlns:a16="http://schemas.microsoft.com/office/drawing/2014/main" id="{FC117CE6-89EF-4B74-9E99-C5A37AD72769}"/>
              </a:ext>
            </a:extLst>
          </p:cNvPr>
          <p:cNvSpPr txBox="1"/>
          <p:nvPr/>
        </p:nvSpPr>
        <p:spPr>
          <a:xfrm>
            <a:off x="233363" y="1654175"/>
            <a:ext cx="7712075" cy="2676525"/>
          </a:xfrm>
          <a:prstGeom prst="rect">
            <a:avLst/>
          </a:prstGeom>
          <a:noFill/>
        </p:spPr>
        <p:txBody>
          <a:bodyPr>
            <a:spAutoFit/>
          </a:bodyPr>
          <a:lstStyle/>
          <a:p>
            <a:pPr fontAlgn="auto"/>
            <a:r>
              <a:rPr lang="zh-CN" altLang="en-US" sz="1400" b="1" noProof="1">
                <a:solidFill>
                  <a:srgbClr val="FF0000"/>
                </a:solidFill>
                <a:latin typeface="微软雅黑" panose="020B0503020204020204" pitchFamily="34" charset="-122"/>
                <a:ea typeface="微软雅黑" panose="020B0503020204020204" pitchFamily="34" charset="-122"/>
              </a:rPr>
              <a:t>安装nodejs、npm</a:t>
            </a:r>
          </a:p>
          <a:p>
            <a:pPr fontAlgn="auto">
              <a:buFont typeface="Wingdings" panose="05000000000000000000" charset="0"/>
              <a:buNone/>
            </a:pPr>
            <a:r>
              <a:rPr lang="zh-CN" altLang="en-US" sz="1400" noProof="1">
                <a:latin typeface="微软雅黑" panose="020B0503020204020204" pitchFamily="34" charset="-122"/>
                <a:ea typeface="微软雅黑" panose="020B0503020204020204" pitchFamily="34" charset="-122"/>
              </a:rPr>
              <a:t>       npm是nodejs下的一个包管理工具，可以非常方便的安装一些基于JavaScript的软件和包。基于以太坊的很多开发工具也都是基于JavaScript来开发，可以使用npm安装。进入https://nodejs.org/en/ ，网站会根据操作系统提示下载不同的nodejs版本，下载后安装即可。默认会同时安装nodejs和npm。终端执行以下命令表示安装成功：</a:t>
            </a:r>
            <a:endParaRPr lang="en-US" altLang="zh-CN"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p>
          <a:p>
            <a:pPr fontAlgn="auto">
              <a:buFont typeface="Wingdings" panose="05000000000000000000" charset="0"/>
              <a:buNone/>
            </a:pPr>
            <a:endParaRPr lang="zh-CN" altLang="en-US" sz="1400" noProof="1"/>
          </a:p>
          <a:p>
            <a:pPr fontAlgn="auto">
              <a:buFont typeface="Wingdings" panose="05000000000000000000" charset="0"/>
              <a:buNone/>
            </a:pPr>
            <a:endParaRPr lang="zh-CN" altLang="en-US" sz="1400" noProof="1"/>
          </a:p>
        </p:txBody>
      </p:sp>
      <p:pic>
        <p:nvPicPr>
          <p:cNvPr id="8" name="图片 7">
            <a:extLst>
              <a:ext uri="{FF2B5EF4-FFF2-40B4-BE49-F238E27FC236}">
                <a16:creationId xmlns:a16="http://schemas.microsoft.com/office/drawing/2014/main" id="{64832E7C-B254-4EF7-898C-78C5A947981D}"/>
              </a:ext>
            </a:extLst>
          </p:cNvPr>
          <p:cNvPicPr>
            <a:picLocks noChangeAspect="1"/>
          </p:cNvPicPr>
          <p:nvPr/>
        </p:nvPicPr>
        <p:blipFill>
          <a:blip r:embed="rId3"/>
          <a:stretch>
            <a:fillRect/>
          </a:stretch>
        </p:blipFill>
        <p:spPr>
          <a:xfrm>
            <a:off x="233363" y="2992437"/>
            <a:ext cx="3629025" cy="11906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619CD21-EEDF-4BAD-A74C-80CCA3832982}"/>
              </a:ext>
            </a:extLst>
          </p:cNvPr>
          <p:cNvPicPr>
            <a:picLocks noChangeAspect="1"/>
          </p:cNvPicPr>
          <p:nvPr/>
        </p:nvPicPr>
        <p:blipFill>
          <a:blip r:embed="rId2"/>
          <a:stretch>
            <a:fillRect/>
          </a:stretch>
        </p:blipFill>
        <p:spPr>
          <a:xfrm>
            <a:off x="685198" y="2373992"/>
            <a:ext cx="2860629" cy="1841158"/>
          </a:xfrm>
          <a:prstGeom prst="rect">
            <a:avLst/>
          </a:prstGeom>
        </p:spPr>
      </p:pic>
      <p:sp>
        <p:nvSpPr>
          <p:cNvPr id="3" name="标题 2">
            <a:extLst>
              <a:ext uri="{FF2B5EF4-FFF2-40B4-BE49-F238E27FC236}">
                <a16:creationId xmlns:a16="http://schemas.microsoft.com/office/drawing/2014/main" id="{D7C57782-9124-486F-A3CB-07AC5776A44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2" name="矩形 1">
            <a:extLst>
              <a:ext uri="{FF2B5EF4-FFF2-40B4-BE49-F238E27FC236}">
                <a16:creationId xmlns:a16="http://schemas.microsoft.com/office/drawing/2014/main" id="{DF9FA71A-F52F-914C-AD56-B67C3C96FE6D}"/>
              </a:ext>
            </a:extLst>
          </p:cNvPr>
          <p:cNvSpPr/>
          <p:nvPr/>
        </p:nvSpPr>
        <p:spPr>
          <a:xfrm>
            <a:off x="586773" y="885797"/>
            <a:ext cx="6388615" cy="677108"/>
          </a:xfrm>
          <a:prstGeom prst="rect">
            <a:avLst/>
          </a:prstGeom>
        </p:spPr>
        <p:txBody>
          <a:bodyPr wrap="square">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合约部署</a:t>
            </a:r>
            <a:endParaRPr lang="en-US" altLang="zh-CN" sz="1400"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这里我们使用一个彩票合约做为例子，构建一个彩票类</a:t>
            </a:r>
            <a:r>
              <a:rPr lang="en-US" altLang="zh-CN" sz="1200" dirty="0" err="1">
                <a:latin typeface="微软雅黑" panose="020B0503020204020204" pitchFamily="34" charset="-122"/>
                <a:ea typeface="微软雅黑" panose="020B0503020204020204" pitchFamily="34" charset="-122"/>
                <a:sym typeface="黑体" panose="02010609060101010101" pitchFamily="49" charset="-122"/>
              </a:rPr>
              <a:t>Dapp</a:t>
            </a:r>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a:t>
            </a:r>
            <a:endParaRPr lang="en-US" altLang="zh-CN" sz="1200" dirty="0">
              <a:latin typeface="微软雅黑" panose="020B0503020204020204" pitchFamily="34" charset="-122"/>
              <a:ea typeface="微软雅黑" panose="020B0503020204020204" pitchFamily="34" charset="-122"/>
              <a:sym typeface="黑体" panose="02010609060101010101" pitchFamily="49" charset="-122"/>
            </a:endParaRPr>
          </a:p>
          <a:p>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初始化</a:t>
            </a:r>
            <a:r>
              <a:rPr lang="en-US" altLang="zh-CN" sz="1200" dirty="0">
                <a:latin typeface="微软雅黑" panose="020B0503020204020204" pitchFamily="34" charset="-122"/>
                <a:ea typeface="微软雅黑" panose="020B0503020204020204" pitchFamily="34" charset="-122"/>
                <a:sym typeface="黑体" panose="02010609060101010101" pitchFamily="49" charset="-122"/>
              </a:rPr>
              <a:t>Truffle</a:t>
            </a:r>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项目，并连接至</a:t>
            </a:r>
            <a:r>
              <a:rPr lang="en-US" altLang="zh-CN" sz="1200" dirty="0">
                <a:latin typeface="微软雅黑" panose="020B0503020204020204" pitchFamily="34" charset="-122"/>
                <a:ea typeface="微软雅黑" panose="020B0503020204020204" pitchFamily="34" charset="-122"/>
                <a:sym typeface="黑体" panose="02010609060101010101" pitchFamily="49" charset="-122"/>
              </a:rPr>
              <a:t>Ganache</a:t>
            </a:r>
            <a:endParaRPr lang="zh-CN" altLang="en-US" sz="1200" dirty="0"/>
          </a:p>
        </p:txBody>
      </p:sp>
      <p:sp>
        <p:nvSpPr>
          <p:cNvPr id="9" name="矩形 8">
            <a:extLst>
              <a:ext uri="{FF2B5EF4-FFF2-40B4-BE49-F238E27FC236}">
                <a16:creationId xmlns:a16="http://schemas.microsoft.com/office/drawing/2014/main" id="{D9641622-80D5-394E-81D2-FF68777427C7}"/>
              </a:ext>
            </a:extLst>
          </p:cNvPr>
          <p:cNvSpPr/>
          <p:nvPr/>
        </p:nvSpPr>
        <p:spPr>
          <a:xfrm>
            <a:off x="685198" y="1707206"/>
            <a:ext cx="4832093" cy="566437"/>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endParaRPr lang="zh-CN" altLang="en-US" noProof="1"/>
          </a:p>
        </p:txBody>
      </p:sp>
      <p:sp>
        <p:nvSpPr>
          <p:cNvPr id="10" name="文本框 19">
            <a:extLst>
              <a:ext uri="{FF2B5EF4-FFF2-40B4-BE49-F238E27FC236}">
                <a16:creationId xmlns:a16="http://schemas.microsoft.com/office/drawing/2014/main" id="{AB93F333-AD9C-724D-A01C-A315C53F7D0F}"/>
              </a:ext>
            </a:extLst>
          </p:cNvPr>
          <p:cNvSpPr txBox="1">
            <a:spLocks noChangeArrowheads="1"/>
          </p:cNvSpPr>
          <p:nvPr/>
        </p:nvSpPr>
        <p:spPr bwMode="auto">
          <a:xfrm>
            <a:off x="815373" y="1706672"/>
            <a:ext cx="33845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en-US" altLang="zh-CN" sz="1400" dirty="0"/>
              <a:t>truffle</a:t>
            </a:r>
            <a:r>
              <a:rPr lang="zh-CN" altLang="en-US" sz="1400" dirty="0"/>
              <a:t> </a:t>
            </a:r>
            <a:r>
              <a:rPr lang="en-US" altLang="zh-CN" sz="1400" dirty="0" err="1"/>
              <a:t>init</a:t>
            </a:r>
            <a:endParaRPr lang="en-US" altLang="zh-CN" sz="1400" dirty="0"/>
          </a:p>
        </p:txBody>
      </p:sp>
      <p:sp>
        <p:nvSpPr>
          <p:cNvPr id="6" name="文本框 5">
            <a:extLst>
              <a:ext uri="{FF2B5EF4-FFF2-40B4-BE49-F238E27FC236}">
                <a16:creationId xmlns:a16="http://schemas.microsoft.com/office/drawing/2014/main" id="{9669A238-E370-2742-BE7B-8B2958C87EA4}"/>
              </a:ext>
            </a:extLst>
          </p:cNvPr>
          <p:cNvSpPr txBox="1"/>
          <p:nvPr/>
        </p:nvSpPr>
        <p:spPr>
          <a:xfrm>
            <a:off x="5517291" y="3069573"/>
            <a:ext cx="1423101" cy="769441"/>
          </a:xfrm>
          <a:prstGeom prst="rect">
            <a:avLst/>
          </a:prstGeom>
          <a:noFill/>
        </p:spPr>
        <p:txBody>
          <a:bodyPr wrap="square" rtlCol="0">
            <a:spAutoFit/>
          </a:bodyPr>
          <a:lstStyle/>
          <a:p>
            <a:r>
              <a:rPr kumimoji="1" lang="zh-CN" altLang="en-US" sz="1100" dirty="0">
                <a:solidFill>
                  <a:schemeClr val="accent1"/>
                </a:solidFill>
              </a:rPr>
              <a:t>在文件选择器中选择</a:t>
            </a:r>
            <a:r>
              <a:rPr kumimoji="1" lang="en-US" altLang="zh-CN" sz="1100" dirty="0">
                <a:solidFill>
                  <a:schemeClr val="accent1"/>
                </a:solidFill>
              </a:rPr>
              <a:t>truffle-</a:t>
            </a:r>
            <a:r>
              <a:rPr kumimoji="1" lang="en-US" altLang="zh-CN" sz="1100" dirty="0" err="1">
                <a:solidFill>
                  <a:schemeClr val="accent1"/>
                </a:solidFill>
              </a:rPr>
              <a:t>config.js</a:t>
            </a:r>
            <a:r>
              <a:rPr kumimoji="1" lang="zh-CN" altLang="en-US" sz="1100" dirty="0">
                <a:solidFill>
                  <a:schemeClr val="accent1"/>
                </a:solidFill>
              </a:rPr>
              <a:t>，最终点击</a:t>
            </a:r>
            <a:r>
              <a:rPr kumimoji="1" lang="en-US" altLang="zh-CN" sz="1100" dirty="0" err="1">
                <a:solidFill>
                  <a:schemeClr val="accent1"/>
                </a:solidFill>
              </a:rPr>
              <a:t>save&amp;restart</a:t>
            </a:r>
            <a:endParaRPr kumimoji="1" lang="zh-CN" altLang="en-US" sz="1100" dirty="0">
              <a:solidFill>
                <a:schemeClr val="accent1"/>
              </a:solidFill>
            </a:endParaRPr>
          </a:p>
        </p:txBody>
      </p:sp>
      <p:pic>
        <p:nvPicPr>
          <p:cNvPr id="12" name="图片 11">
            <a:extLst>
              <a:ext uri="{FF2B5EF4-FFF2-40B4-BE49-F238E27FC236}">
                <a16:creationId xmlns:a16="http://schemas.microsoft.com/office/drawing/2014/main" id="{1467EBA4-4DD1-41E5-9B53-03B46EADFF1F}"/>
              </a:ext>
            </a:extLst>
          </p:cNvPr>
          <p:cNvPicPr>
            <a:picLocks noChangeAspect="1"/>
          </p:cNvPicPr>
          <p:nvPr/>
        </p:nvPicPr>
        <p:blipFill>
          <a:blip r:embed="rId3"/>
          <a:stretch>
            <a:fillRect/>
          </a:stretch>
        </p:blipFill>
        <p:spPr>
          <a:xfrm>
            <a:off x="3009909" y="2580976"/>
            <a:ext cx="2378648" cy="142718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C57782-9124-486F-A3CB-07AC5776A44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2" name="矩形 1">
            <a:extLst>
              <a:ext uri="{FF2B5EF4-FFF2-40B4-BE49-F238E27FC236}">
                <a16:creationId xmlns:a16="http://schemas.microsoft.com/office/drawing/2014/main" id="{DF9FA71A-F52F-914C-AD56-B67C3C96FE6D}"/>
              </a:ext>
            </a:extLst>
          </p:cNvPr>
          <p:cNvSpPr/>
          <p:nvPr/>
        </p:nvSpPr>
        <p:spPr>
          <a:xfrm>
            <a:off x="586773" y="885797"/>
            <a:ext cx="6388615" cy="492443"/>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修改</a:t>
            </a:r>
            <a:r>
              <a:rPr lang="en-US" altLang="zh-CN" sz="1400" b="1" dirty="0">
                <a:latin typeface="微软雅黑" panose="020B0503020204020204" pitchFamily="34" charset="-122"/>
                <a:ea typeface="微软雅黑" panose="020B0503020204020204" pitchFamily="34" charset="-122"/>
              </a:rPr>
              <a:t>truffle-</a:t>
            </a:r>
            <a:r>
              <a:rPr lang="en-US" altLang="zh-CN" sz="1400" b="1" dirty="0" err="1">
                <a:latin typeface="微软雅黑" panose="020B0503020204020204" pitchFamily="34" charset="-122"/>
                <a:ea typeface="微软雅黑" panose="020B0503020204020204" pitchFamily="34" charset="-122"/>
              </a:rPr>
              <a:t>config.js</a:t>
            </a:r>
            <a:endParaRPr lang="en-US" altLang="zh-CN" sz="1400" b="1"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添加本地区块链网络的配置参数，如下图</a:t>
            </a:r>
            <a:endParaRPr lang="zh-CN" altLang="en-US" sz="1200" dirty="0"/>
          </a:p>
        </p:txBody>
      </p:sp>
      <p:sp>
        <p:nvSpPr>
          <p:cNvPr id="8" name="文本框 7">
            <a:extLst>
              <a:ext uri="{FF2B5EF4-FFF2-40B4-BE49-F238E27FC236}">
                <a16:creationId xmlns:a16="http://schemas.microsoft.com/office/drawing/2014/main" id="{B9A3D92B-953F-084C-9F4B-0BE08599938E}"/>
              </a:ext>
            </a:extLst>
          </p:cNvPr>
          <p:cNvSpPr txBox="1"/>
          <p:nvPr/>
        </p:nvSpPr>
        <p:spPr>
          <a:xfrm>
            <a:off x="4707922" y="2397210"/>
            <a:ext cx="2286000" cy="276999"/>
          </a:xfrm>
          <a:prstGeom prst="rect">
            <a:avLst/>
          </a:prstGeom>
          <a:noFill/>
        </p:spPr>
        <p:txBody>
          <a:bodyPr wrap="square" rtlCol="0">
            <a:spAutoFit/>
          </a:bodyPr>
          <a:lstStyle/>
          <a:p>
            <a:r>
              <a:rPr kumimoji="1" lang="zh-CN" altLang="en-US" sz="1200" dirty="0">
                <a:solidFill>
                  <a:srgbClr val="FF0000"/>
                </a:solidFill>
              </a:rPr>
              <a:t>注意端口与</a:t>
            </a:r>
            <a:r>
              <a:rPr kumimoji="1" lang="en-US" altLang="zh-CN" sz="1200" dirty="0">
                <a:solidFill>
                  <a:srgbClr val="FF0000"/>
                </a:solidFill>
              </a:rPr>
              <a:t>Ganache</a:t>
            </a:r>
            <a:r>
              <a:rPr kumimoji="1" lang="zh-CN" altLang="en-US" sz="1200" dirty="0">
                <a:solidFill>
                  <a:srgbClr val="FF0000"/>
                </a:solidFill>
              </a:rPr>
              <a:t>的私网一致</a:t>
            </a:r>
          </a:p>
        </p:txBody>
      </p:sp>
      <p:pic>
        <p:nvPicPr>
          <p:cNvPr id="6" name="图片 5">
            <a:extLst>
              <a:ext uri="{FF2B5EF4-FFF2-40B4-BE49-F238E27FC236}">
                <a16:creationId xmlns:a16="http://schemas.microsoft.com/office/drawing/2014/main" id="{B3BB5CEC-1F70-42F4-AFA6-DD1E21762DD7}"/>
              </a:ext>
            </a:extLst>
          </p:cNvPr>
          <p:cNvPicPr>
            <a:picLocks noChangeAspect="1"/>
          </p:cNvPicPr>
          <p:nvPr/>
        </p:nvPicPr>
        <p:blipFill>
          <a:blip r:embed="rId2"/>
          <a:stretch>
            <a:fillRect/>
          </a:stretch>
        </p:blipFill>
        <p:spPr>
          <a:xfrm>
            <a:off x="315768" y="1741234"/>
            <a:ext cx="4249882" cy="1944969"/>
          </a:xfrm>
          <a:prstGeom prst="rect">
            <a:avLst/>
          </a:prstGeom>
        </p:spPr>
      </p:pic>
    </p:spTree>
    <p:extLst>
      <p:ext uri="{BB962C8B-B14F-4D97-AF65-F5344CB8AC3E}">
        <p14:creationId xmlns:p14="http://schemas.microsoft.com/office/powerpoint/2010/main" val="3782194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C57782-9124-486F-A3CB-07AC5776A44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2" name="矩形 1">
            <a:extLst>
              <a:ext uri="{FF2B5EF4-FFF2-40B4-BE49-F238E27FC236}">
                <a16:creationId xmlns:a16="http://schemas.microsoft.com/office/drawing/2014/main" id="{DF9FA71A-F52F-914C-AD56-B67C3C96FE6D}"/>
              </a:ext>
            </a:extLst>
          </p:cNvPr>
          <p:cNvSpPr/>
          <p:nvPr/>
        </p:nvSpPr>
        <p:spPr>
          <a:xfrm>
            <a:off x="605309" y="969709"/>
            <a:ext cx="5801670" cy="646331"/>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在</a:t>
            </a:r>
            <a:r>
              <a:rPr lang="en-US" altLang="zh-CN" sz="1200" dirty="0">
                <a:latin typeface="微软雅黑" panose="020B0503020204020204" pitchFamily="34" charset="-122"/>
                <a:ea typeface="微软雅黑" panose="020B0503020204020204" pitchFamily="34" charset="-122"/>
                <a:sym typeface="黑体" panose="02010609060101010101" pitchFamily="49" charset="-122"/>
              </a:rPr>
              <a:t>contracts</a:t>
            </a:r>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目录下新建</a:t>
            </a:r>
            <a:r>
              <a:rPr lang="en-US" altLang="zh-CN" sz="1200" dirty="0" err="1">
                <a:latin typeface="微软雅黑" panose="020B0503020204020204" pitchFamily="34" charset="-122"/>
                <a:ea typeface="微软雅黑" panose="020B0503020204020204" pitchFamily="34" charset="-122"/>
                <a:sym typeface="黑体" panose="02010609060101010101" pitchFamily="49" charset="-122"/>
              </a:rPr>
              <a:t>Lottery.sol</a:t>
            </a:r>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，将合约代码从</a:t>
            </a:r>
            <a:r>
              <a:rPr lang="en-US" altLang="zh-CN" sz="1200" dirty="0">
                <a:latin typeface="微软雅黑" panose="020B0503020204020204" pitchFamily="34" charset="-122"/>
                <a:ea typeface="微软雅黑" panose="020B0503020204020204" pitchFamily="34" charset="-122"/>
                <a:sym typeface="黑体" panose="02010609060101010101" pitchFamily="49" charset="-122"/>
              </a:rPr>
              <a:t>Remix</a:t>
            </a:r>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拷贝至该文件并修改部分合约方法。</a:t>
            </a:r>
            <a:endParaRPr lang="en-US" altLang="zh-CN" sz="1200" dirty="0">
              <a:latin typeface="微软雅黑" panose="020B0503020204020204" pitchFamily="34" charset="-122"/>
              <a:ea typeface="微软雅黑" panose="020B0503020204020204" pitchFamily="34" charset="-122"/>
              <a:sym typeface="黑体" panose="02010609060101010101" pitchFamily="49" charset="-122"/>
            </a:endParaRPr>
          </a:p>
          <a:p>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在</a:t>
            </a:r>
            <a:r>
              <a:rPr lang="en-US" altLang="zh-CN" sz="1200" dirty="0">
                <a:latin typeface="微软雅黑" panose="020B0503020204020204" pitchFamily="34" charset="-122"/>
                <a:ea typeface="微软雅黑" panose="020B0503020204020204" pitchFamily="34" charset="-122"/>
                <a:sym typeface="黑体" panose="02010609060101010101" pitchFamily="49" charset="-122"/>
              </a:rPr>
              <a:t>migrations</a:t>
            </a:r>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目录下新建</a:t>
            </a:r>
            <a:r>
              <a:rPr lang="en-US" altLang="zh-CN" sz="1200" dirty="0">
                <a:latin typeface="微软雅黑" panose="020B0503020204020204" pitchFamily="34" charset="-122"/>
                <a:ea typeface="微软雅黑" panose="020B0503020204020204" pitchFamily="34" charset="-122"/>
                <a:sym typeface="黑体" panose="02010609060101010101" pitchFamily="49" charset="-122"/>
              </a:rPr>
              <a:t>2_deploy_lottery.js</a:t>
            </a:r>
            <a:r>
              <a:rPr lang="zh-CN" altLang="en-US" sz="1200" dirty="0">
                <a:latin typeface="微软雅黑" panose="020B0503020204020204" pitchFamily="34" charset="-122"/>
                <a:ea typeface="微软雅黑" panose="020B0503020204020204" pitchFamily="34" charset="-122"/>
                <a:sym typeface="黑体" panose="02010609060101010101" pitchFamily="49" charset="-122"/>
              </a:rPr>
              <a:t>，输入以下代码：</a:t>
            </a:r>
            <a:endParaRPr lang="zh-CN" altLang="en-US" sz="1200" dirty="0"/>
          </a:p>
        </p:txBody>
      </p:sp>
      <p:sp>
        <p:nvSpPr>
          <p:cNvPr id="12" name="文本框 11">
            <a:extLst>
              <a:ext uri="{FF2B5EF4-FFF2-40B4-BE49-F238E27FC236}">
                <a16:creationId xmlns:a16="http://schemas.microsoft.com/office/drawing/2014/main" id="{90A99053-C492-6D48-B7B4-BACE3661003E}"/>
              </a:ext>
            </a:extLst>
          </p:cNvPr>
          <p:cNvSpPr txBox="1"/>
          <p:nvPr/>
        </p:nvSpPr>
        <p:spPr>
          <a:xfrm>
            <a:off x="648729" y="3126039"/>
            <a:ext cx="5535827" cy="646331"/>
          </a:xfrm>
          <a:prstGeom prst="rect">
            <a:avLst/>
          </a:prstGeom>
          <a:noFill/>
        </p:spPr>
        <p:txBody>
          <a:bodyPr wrap="square" rtlCol="0">
            <a:spAutoFit/>
          </a:bodyPr>
          <a:lstStyle/>
          <a:p>
            <a:r>
              <a:rPr kumimoji="1" lang="zh-CN" altLang="en-US" sz="1200" dirty="0"/>
              <a:t>合约部署实际上是按顺序执行</a:t>
            </a:r>
            <a:r>
              <a:rPr kumimoji="1" lang="en-US" altLang="zh-CN" sz="1200" dirty="0"/>
              <a:t>migrations</a:t>
            </a:r>
            <a:r>
              <a:rPr kumimoji="1" lang="zh-CN" altLang="en-US" sz="1200" dirty="0"/>
              <a:t>下的一组脚本文件。</a:t>
            </a:r>
            <a:endParaRPr kumimoji="1" lang="en-US" altLang="zh-CN" sz="1200" dirty="0"/>
          </a:p>
          <a:p>
            <a:r>
              <a:rPr kumimoji="1" lang="zh-CN" altLang="en-US" sz="1200" dirty="0"/>
              <a:t>如果本次部署并非首次，则会从上一次成功执行的部署文件后开始执行。</a:t>
            </a:r>
            <a:endParaRPr kumimoji="1" lang="en-US" altLang="zh-CN" sz="1200" dirty="0"/>
          </a:p>
          <a:p>
            <a:r>
              <a:rPr kumimoji="1" lang="zh-CN" altLang="en-US" sz="1200" dirty="0"/>
              <a:t>更多部署细节可参考</a:t>
            </a:r>
            <a:r>
              <a:rPr lang="en" altLang="zh-CN" sz="1200" dirty="0">
                <a:hlinkClick r:id="rId2"/>
              </a:rPr>
              <a:t>https://truffleframework.org/docs/getting_started/migrations</a:t>
            </a:r>
            <a:endParaRPr lang="zh-CN" altLang="en-US" sz="1200" dirty="0"/>
          </a:p>
        </p:txBody>
      </p:sp>
      <p:pic>
        <p:nvPicPr>
          <p:cNvPr id="5" name="图片 4">
            <a:extLst>
              <a:ext uri="{FF2B5EF4-FFF2-40B4-BE49-F238E27FC236}">
                <a16:creationId xmlns:a16="http://schemas.microsoft.com/office/drawing/2014/main" id="{46226EB3-9366-4E18-8853-9167A32ACF25}"/>
              </a:ext>
            </a:extLst>
          </p:cNvPr>
          <p:cNvPicPr>
            <a:picLocks noChangeAspect="1"/>
          </p:cNvPicPr>
          <p:nvPr/>
        </p:nvPicPr>
        <p:blipFill>
          <a:blip r:embed="rId3"/>
          <a:stretch>
            <a:fillRect/>
          </a:stretch>
        </p:blipFill>
        <p:spPr>
          <a:xfrm>
            <a:off x="698500" y="1616040"/>
            <a:ext cx="5150794" cy="1474797"/>
          </a:xfrm>
          <a:prstGeom prst="rect">
            <a:avLst/>
          </a:prstGeom>
        </p:spPr>
      </p:pic>
    </p:spTree>
    <p:extLst>
      <p:ext uri="{BB962C8B-B14F-4D97-AF65-F5344CB8AC3E}">
        <p14:creationId xmlns:p14="http://schemas.microsoft.com/office/powerpoint/2010/main" val="92558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7C57782-9124-486F-A3CB-07AC5776A44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 name="矩形 5">
            <a:extLst>
              <a:ext uri="{FF2B5EF4-FFF2-40B4-BE49-F238E27FC236}">
                <a16:creationId xmlns:a16="http://schemas.microsoft.com/office/drawing/2014/main" id="{9529B58A-9B5D-7046-99C7-6BB885323B18}"/>
              </a:ext>
            </a:extLst>
          </p:cNvPr>
          <p:cNvSpPr/>
          <p:nvPr/>
        </p:nvSpPr>
        <p:spPr>
          <a:xfrm>
            <a:off x="580594" y="807304"/>
            <a:ext cx="6388615"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部署合约</a:t>
            </a:r>
            <a:endParaRPr lang="en-US" altLang="zh-CN" sz="1400" dirty="0">
              <a:latin typeface="微软雅黑" panose="020B0503020204020204" pitchFamily="34" charset="-122"/>
              <a:ea typeface="微软雅黑" panose="020B0503020204020204" pitchFamily="34" charset="-122"/>
              <a:sym typeface="黑体" panose="02010609060101010101" pitchFamily="49" charset="-122"/>
            </a:endParaRPr>
          </a:p>
        </p:txBody>
      </p:sp>
      <p:sp>
        <p:nvSpPr>
          <p:cNvPr id="7" name="矩形 6">
            <a:extLst>
              <a:ext uri="{FF2B5EF4-FFF2-40B4-BE49-F238E27FC236}">
                <a16:creationId xmlns:a16="http://schemas.microsoft.com/office/drawing/2014/main" id="{CCC118FA-7132-5940-8A31-2AB69AFA7280}"/>
              </a:ext>
            </a:extLst>
          </p:cNvPr>
          <p:cNvSpPr/>
          <p:nvPr/>
        </p:nvSpPr>
        <p:spPr>
          <a:xfrm>
            <a:off x="685198" y="1200581"/>
            <a:ext cx="4832093" cy="368652"/>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endParaRPr lang="zh-CN" altLang="en-US" noProof="1"/>
          </a:p>
        </p:txBody>
      </p:sp>
      <p:sp>
        <p:nvSpPr>
          <p:cNvPr id="8" name="文本框 19">
            <a:extLst>
              <a:ext uri="{FF2B5EF4-FFF2-40B4-BE49-F238E27FC236}">
                <a16:creationId xmlns:a16="http://schemas.microsoft.com/office/drawing/2014/main" id="{129DF198-0716-9A46-A329-91DE66ECD0AD}"/>
              </a:ext>
            </a:extLst>
          </p:cNvPr>
          <p:cNvSpPr txBox="1">
            <a:spLocks noChangeArrowheads="1"/>
          </p:cNvSpPr>
          <p:nvPr/>
        </p:nvSpPr>
        <p:spPr bwMode="auto">
          <a:xfrm>
            <a:off x="772124" y="1231018"/>
            <a:ext cx="33845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en-US" altLang="zh-CN" sz="1400" dirty="0"/>
              <a:t>truffle</a:t>
            </a:r>
            <a:r>
              <a:rPr lang="zh-CN" altLang="en-US" sz="1400" dirty="0"/>
              <a:t> </a:t>
            </a:r>
            <a:r>
              <a:rPr lang="en-US" altLang="zh-CN" sz="1400" dirty="0"/>
              <a:t>deploy</a:t>
            </a:r>
            <a:r>
              <a:rPr lang="zh-CN" altLang="en-US" sz="1400" dirty="0"/>
              <a:t> </a:t>
            </a:r>
            <a:r>
              <a:rPr lang="en-US" altLang="zh-CN" sz="1400" dirty="0"/>
              <a:t>/</a:t>
            </a:r>
            <a:r>
              <a:rPr lang="zh-CN" altLang="en-US" sz="1400" dirty="0"/>
              <a:t> </a:t>
            </a:r>
            <a:r>
              <a:rPr lang="en-US" altLang="zh-CN" sz="1400" dirty="0"/>
              <a:t>truffle</a:t>
            </a:r>
            <a:r>
              <a:rPr lang="zh-CN" altLang="en-US" sz="1400" dirty="0"/>
              <a:t> </a:t>
            </a:r>
            <a:r>
              <a:rPr lang="en-US" altLang="zh-CN" sz="1400" dirty="0"/>
              <a:t>migrate</a:t>
            </a:r>
            <a:r>
              <a:rPr lang="zh-CN" altLang="en-US" sz="1400" dirty="0"/>
              <a:t> </a:t>
            </a:r>
            <a:endParaRPr lang="en-US" altLang="zh-CN" sz="1400" dirty="0"/>
          </a:p>
        </p:txBody>
      </p:sp>
      <p:sp>
        <p:nvSpPr>
          <p:cNvPr id="10" name="矩形 9">
            <a:extLst>
              <a:ext uri="{FF2B5EF4-FFF2-40B4-BE49-F238E27FC236}">
                <a16:creationId xmlns:a16="http://schemas.microsoft.com/office/drawing/2014/main" id="{023284C1-E8C5-C542-8D30-CEABAF90ADF3}"/>
              </a:ext>
            </a:extLst>
          </p:cNvPr>
          <p:cNvSpPr/>
          <p:nvPr/>
        </p:nvSpPr>
        <p:spPr>
          <a:xfrm>
            <a:off x="685198" y="1662276"/>
            <a:ext cx="6388615" cy="261610"/>
          </a:xfrm>
          <a:prstGeom prst="rect">
            <a:avLst/>
          </a:prstGeom>
        </p:spPr>
        <p:txBody>
          <a:bodyPr wrap="square">
            <a:spAutoFit/>
          </a:bodyPr>
          <a:lstStyle/>
          <a:p>
            <a:r>
              <a:rPr lang="zh-CN" altLang="en-US" sz="1100" dirty="0">
                <a:latin typeface="微软雅黑" panose="020B0503020204020204" pitchFamily="34" charset="-122"/>
                <a:ea typeface="微软雅黑" panose="020B0503020204020204" pitchFamily="34" charset="-122"/>
                <a:sym typeface="黑体" panose="02010609060101010101" pitchFamily="49" charset="-122"/>
              </a:rPr>
              <a:t>若成功，则在控制台将显示以下信息</a:t>
            </a:r>
            <a:endParaRPr lang="en-US" altLang="zh-CN" sz="1100" dirty="0">
              <a:latin typeface="微软雅黑" panose="020B0503020204020204" pitchFamily="34" charset="-122"/>
              <a:ea typeface="微软雅黑" panose="020B0503020204020204" pitchFamily="34" charset="-122"/>
              <a:sym typeface="黑体" panose="02010609060101010101" pitchFamily="49" charset="-122"/>
            </a:endParaRPr>
          </a:p>
        </p:txBody>
      </p:sp>
      <p:pic>
        <p:nvPicPr>
          <p:cNvPr id="9" name="图片 8">
            <a:extLst>
              <a:ext uri="{FF2B5EF4-FFF2-40B4-BE49-F238E27FC236}">
                <a16:creationId xmlns:a16="http://schemas.microsoft.com/office/drawing/2014/main" id="{E1E000AC-B083-49E9-844A-7D4B4B7B4B13}"/>
              </a:ext>
            </a:extLst>
          </p:cNvPr>
          <p:cNvPicPr>
            <a:picLocks noChangeAspect="1"/>
          </p:cNvPicPr>
          <p:nvPr/>
        </p:nvPicPr>
        <p:blipFill>
          <a:blip r:embed="rId2"/>
          <a:stretch>
            <a:fillRect/>
          </a:stretch>
        </p:blipFill>
        <p:spPr>
          <a:xfrm>
            <a:off x="3879505" y="1793081"/>
            <a:ext cx="3824365" cy="2450494"/>
          </a:xfrm>
          <a:prstGeom prst="rect">
            <a:avLst/>
          </a:prstGeom>
        </p:spPr>
      </p:pic>
      <p:pic>
        <p:nvPicPr>
          <p:cNvPr id="12" name="图片 11">
            <a:extLst>
              <a:ext uri="{FF2B5EF4-FFF2-40B4-BE49-F238E27FC236}">
                <a16:creationId xmlns:a16="http://schemas.microsoft.com/office/drawing/2014/main" id="{776A9567-D045-4D00-B266-B002F24F86BF}"/>
              </a:ext>
            </a:extLst>
          </p:cNvPr>
          <p:cNvPicPr>
            <a:picLocks noChangeAspect="1"/>
          </p:cNvPicPr>
          <p:nvPr/>
        </p:nvPicPr>
        <p:blipFill>
          <a:blip r:embed="rId3"/>
          <a:stretch>
            <a:fillRect/>
          </a:stretch>
        </p:blipFill>
        <p:spPr>
          <a:xfrm>
            <a:off x="274170" y="1881392"/>
            <a:ext cx="3500731" cy="2404677"/>
          </a:xfrm>
          <a:prstGeom prst="rect">
            <a:avLst/>
          </a:prstGeom>
        </p:spPr>
      </p:pic>
    </p:spTree>
    <p:extLst>
      <p:ext uri="{BB962C8B-B14F-4D97-AF65-F5344CB8AC3E}">
        <p14:creationId xmlns:p14="http://schemas.microsoft.com/office/powerpoint/2010/main" val="3080403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515682E-B0E0-B145-962C-3D40AB610351}"/>
              </a:ext>
            </a:extLst>
          </p:cNvPr>
          <p:cNvSpPr/>
          <p:nvPr/>
        </p:nvSpPr>
        <p:spPr>
          <a:xfrm>
            <a:off x="552965" y="1587845"/>
            <a:ext cx="2000572" cy="312778"/>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endParaRPr lang="zh-CN" altLang="en-US" noProof="1"/>
          </a:p>
        </p:txBody>
      </p:sp>
      <p:sp>
        <p:nvSpPr>
          <p:cNvPr id="3" name="标题 2">
            <a:extLst>
              <a:ext uri="{FF2B5EF4-FFF2-40B4-BE49-F238E27FC236}">
                <a16:creationId xmlns:a16="http://schemas.microsoft.com/office/drawing/2014/main" id="{668C8660-5E06-4EAB-9D89-F450BEA86DF0}"/>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2466" name="文本框 3">
            <a:extLst>
              <a:ext uri="{FF2B5EF4-FFF2-40B4-BE49-F238E27FC236}">
                <a16:creationId xmlns:a16="http://schemas.microsoft.com/office/drawing/2014/main" id="{A5B01535-73C1-4A61-9E37-C550338FB6C5}"/>
              </a:ext>
            </a:extLst>
          </p:cNvPr>
          <p:cNvSpPr txBox="1">
            <a:spLocks noChangeArrowheads="1"/>
          </p:cNvSpPr>
          <p:nvPr/>
        </p:nvSpPr>
        <p:spPr bwMode="auto">
          <a:xfrm>
            <a:off x="180975" y="777875"/>
            <a:ext cx="7672388" cy="31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Arial" panose="020B0604020202020204" pitchFamily="34" charset="0"/>
              <a:buChar char="•"/>
            </a:pPr>
            <a:r>
              <a:rPr lang="zh-CN" altLang="zh-CN" sz="1400" b="1" dirty="0">
                <a:solidFill>
                  <a:srgbClr val="FF0000"/>
                </a:solidFill>
                <a:latin typeface="微软雅黑" panose="020B0503020204020204" pitchFamily="34" charset="-122"/>
                <a:ea typeface="微软雅黑" panose="020B0503020204020204" pitchFamily="34" charset="-122"/>
              </a:rPr>
              <a:t>调用以太坊web3接口</a:t>
            </a:r>
          </a:p>
        </p:txBody>
      </p:sp>
      <p:sp>
        <p:nvSpPr>
          <p:cNvPr id="4" name="文本框 3">
            <a:extLst>
              <a:ext uri="{FF2B5EF4-FFF2-40B4-BE49-F238E27FC236}">
                <a16:creationId xmlns:a16="http://schemas.microsoft.com/office/drawing/2014/main" id="{BB26F959-5552-DF41-8C7D-621B5BFD4690}"/>
              </a:ext>
            </a:extLst>
          </p:cNvPr>
          <p:cNvSpPr txBox="1"/>
          <p:nvPr/>
        </p:nvSpPr>
        <p:spPr>
          <a:xfrm>
            <a:off x="438666" y="1173893"/>
            <a:ext cx="1173892"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 安装 </a:t>
            </a:r>
            <a:r>
              <a:rPr lang="en-US" altLang="zh-CN" sz="1200" dirty="0">
                <a:latin typeface="微软雅黑" panose="020B0503020204020204" pitchFamily="34" charset="-122"/>
                <a:ea typeface="微软雅黑" panose="020B0503020204020204" pitchFamily="34" charset="-122"/>
              </a:rPr>
              <a:t>web3</a:t>
            </a:r>
            <a:endParaRPr lang="zh-CN" altLang="en-US" sz="1200" dirty="0">
              <a:latin typeface="微软雅黑" panose="020B0503020204020204" pitchFamily="34" charset="-122"/>
              <a:ea typeface="微软雅黑" panose="020B0503020204020204" pitchFamily="34" charset="-122"/>
            </a:endParaRPr>
          </a:p>
        </p:txBody>
      </p:sp>
      <p:sp>
        <p:nvSpPr>
          <p:cNvPr id="9" name="文本框 5">
            <a:extLst>
              <a:ext uri="{FF2B5EF4-FFF2-40B4-BE49-F238E27FC236}">
                <a16:creationId xmlns:a16="http://schemas.microsoft.com/office/drawing/2014/main" id="{F85D3261-5167-8842-BDE7-A74711590229}"/>
              </a:ext>
            </a:extLst>
          </p:cNvPr>
          <p:cNvSpPr txBox="1">
            <a:spLocks noChangeArrowheads="1"/>
          </p:cNvSpPr>
          <p:nvPr/>
        </p:nvSpPr>
        <p:spPr bwMode="auto">
          <a:xfrm>
            <a:off x="557920" y="1599642"/>
            <a:ext cx="1785552" cy="28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200" dirty="0">
                <a:latin typeface="微软雅黑" panose="020B0503020204020204" pitchFamily="34" charset="-122"/>
                <a:ea typeface="微软雅黑" panose="020B0503020204020204" pitchFamily="34" charset="-122"/>
              </a:rPr>
              <a:t>yarn add</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web3</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-S</a:t>
            </a:r>
          </a:p>
        </p:txBody>
      </p:sp>
      <p:sp>
        <p:nvSpPr>
          <p:cNvPr id="11" name="文本框 10">
            <a:extLst>
              <a:ext uri="{FF2B5EF4-FFF2-40B4-BE49-F238E27FC236}">
                <a16:creationId xmlns:a16="http://schemas.microsoft.com/office/drawing/2014/main" id="{52C7419D-C62D-5747-A0F5-7C8486D74F53}"/>
              </a:ext>
            </a:extLst>
          </p:cNvPr>
          <p:cNvSpPr txBox="1"/>
          <p:nvPr/>
        </p:nvSpPr>
        <p:spPr>
          <a:xfrm>
            <a:off x="438666" y="2014916"/>
            <a:ext cx="1396312"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 实例化 </a:t>
            </a:r>
            <a:r>
              <a:rPr lang="en-US" altLang="zh-CN" sz="1200" dirty="0">
                <a:latin typeface="微软雅黑" panose="020B0503020204020204" pitchFamily="34" charset="-122"/>
                <a:ea typeface="微软雅黑" panose="020B0503020204020204" pitchFamily="34" charset="-122"/>
              </a:rPr>
              <a:t>web3</a:t>
            </a:r>
            <a:endParaRPr lang="zh-CN" altLang="en-US" sz="12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F3DFB99E-B003-4EDD-A116-417C126A87D9}"/>
              </a:ext>
            </a:extLst>
          </p:cNvPr>
          <p:cNvPicPr>
            <a:picLocks noChangeAspect="1"/>
          </p:cNvPicPr>
          <p:nvPr/>
        </p:nvPicPr>
        <p:blipFill>
          <a:blip r:embed="rId2"/>
          <a:stretch>
            <a:fillRect/>
          </a:stretch>
        </p:blipFill>
        <p:spPr>
          <a:xfrm>
            <a:off x="1993900" y="2037576"/>
            <a:ext cx="4749800" cy="230131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1B156EB-C937-4071-B159-95B855DBA47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3490" name="文本框 1">
            <a:extLst>
              <a:ext uri="{FF2B5EF4-FFF2-40B4-BE49-F238E27FC236}">
                <a16:creationId xmlns:a16="http://schemas.microsoft.com/office/drawing/2014/main" id="{943F04E4-9F62-428B-BC5E-A81E1F4FEFE5}"/>
              </a:ext>
            </a:extLst>
          </p:cNvPr>
          <p:cNvSpPr txBox="1">
            <a:spLocks noChangeArrowheads="1"/>
          </p:cNvSpPr>
          <p:nvPr/>
        </p:nvSpPr>
        <p:spPr bwMode="auto">
          <a:xfrm>
            <a:off x="166688" y="941388"/>
            <a:ext cx="7612062" cy="54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编写与区块链交互的逻辑</a:t>
            </a:r>
            <a:endParaRPr lang="en-US" altLang="zh-CN" sz="1400" b="1" dirty="0">
              <a:latin typeface="微软雅黑" panose="020B0503020204020204" pitchFamily="34" charset="-122"/>
              <a:ea typeface="微软雅黑" panose="020B0503020204020204" pitchFamily="34" charset="-122"/>
            </a:endParaRPr>
          </a:p>
          <a:p>
            <a:pPr marL="0" indent="0" algn="just">
              <a:lnSpc>
                <a:spcPct val="110000"/>
              </a:lnSpc>
            </a:pPr>
            <a:r>
              <a:rPr lang="zh-CN" altLang="zh-CN" sz="1400" dirty="0">
                <a:latin typeface="微软雅黑" panose="020B0503020204020204" pitchFamily="34" charset="-122"/>
                <a:ea typeface="微软雅黑" panose="020B0503020204020204" pitchFamily="34" charset="-122"/>
              </a:rPr>
              <a:t>      在</a:t>
            </a:r>
            <a:r>
              <a:rPr lang="en-US" altLang="zh-CN" sz="1400" dirty="0" err="1">
                <a:latin typeface="微软雅黑" panose="020B0503020204020204" pitchFamily="34" charset="-122"/>
                <a:ea typeface="微软雅黑" panose="020B0503020204020204" pitchFamily="34" charset="-122"/>
              </a:rPr>
              <a:t>src</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App.js</a:t>
            </a:r>
            <a:r>
              <a:rPr lang="zh-CN" altLang="en-US" sz="1400" dirty="0">
                <a:latin typeface="微软雅黑" panose="020B0503020204020204" pitchFamily="34" charset="-122"/>
                <a:ea typeface="微软雅黑" panose="020B0503020204020204" pitchFamily="34" charset="-122"/>
              </a:rPr>
              <a:t>中使用</a:t>
            </a:r>
            <a:r>
              <a:rPr lang="en-US" altLang="zh-CN" sz="1400" dirty="0">
                <a:latin typeface="微软雅黑" panose="020B0503020204020204" pitchFamily="34" charset="-122"/>
                <a:ea typeface="微软雅黑" panose="020B0503020204020204" pitchFamily="34" charset="-122"/>
              </a:rPr>
              <a:t>web3</a:t>
            </a:r>
            <a:r>
              <a:rPr lang="zh-CN" altLang="en-US" sz="1400" dirty="0">
                <a:latin typeface="微软雅黑" panose="020B0503020204020204" pitchFamily="34" charset="-122"/>
                <a:ea typeface="微软雅黑" panose="020B0503020204020204" pitchFamily="34" charset="-122"/>
              </a:rPr>
              <a:t>编写与区块链交互的代码逻辑</a:t>
            </a:r>
            <a:endParaRPr lang="zh-CN" altLang="zh-CN" sz="14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8AA32A-DF32-C14D-942E-823400ECAD29}"/>
              </a:ext>
            </a:extLst>
          </p:cNvPr>
          <p:cNvSpPr txBox="1"/>
          <p:nvPr/>
        </p:nvSpPr>
        <p:spPr>
          <a:xfrm>
            <a:off x="506628" y="1604680"/>
            <a:ext cx="2168610" cy="276999"/>
          </a:xfrm>
          <a:prstGeom prst="rect">
            <a:avLst/>
          </a:prstGeom>
          <a:noFill/>
        </p:spPr>
        <p:txBody>
          <a:bodyPr wrap="square" rtlCol="0">
            <a:spAutoFit/>
          </a:bodyPr>
          <a:lstStyle/>
          <a:p>
            <a:r>
              <a:rPr kumimoji="1" lang="zh-CN" altLang="en-US" sz="1200" dirty="0">
                <a:solidFill>
                  <a:srgbClr val="FF0000"/>
                </a:solidFill>
              </a:rPr>
              <a:t>合约调用（以</a:t>
            </a:r>
            <a:r>
              <a:rPr kumimoji="1" lang="en-US" altLang="zh-CN" sz="1200" dirty="0" err="1">
                <a:solidFill>
                  <a:srgbClr val="FF0000"/>
                </a:solidFill>
              </a:rPr>
              <a:t>Lottery.sol</a:t>
            </a:r>
            <a:r>
              <a:rPr kumimoji="1" lang="zh-CN" altLang="en-US" sz="1200" dirty="0">
                <a:solidFill>
                  <a:srgbClr val="FF0000"/>
                </a:solidFill>
              </a:rPr>
              <a:t>为例）</a:t>
            </a:r>
          </a:p>
        </p:txBody>
      </p:sp>
      <p:pic>
        <p:nvPicPr>
          <p:cNvPr id="16" name="图片 15">
            <a:extLst>
              <a:ext uri="{FF2B5EF4-FFF2-40B4-BE49-F238E27FC236}">
                <a16:creationId xmlns:a16="http://schemas.microsoft.com/office/drawing/2014/main" id="{1421F5CF-591D-45BB-9469-EFD4D7D9FEEB}"/>
              </a:ext>
            </a:extLst>
          </p:cNvPr>
          <p:cNvPicPr>
            <a:picLocks noChangeAspect="1"/>
          </p:cNvPicPr>
          <p:nvPr/>
        </p:nvPicPr>
        <p:blipFill>
          <a:blip r:embed="rId2"/>
          <a:stretch>
            <a:fillRect/>
          </a:stretch>
        </p:blipFill>
        <p:spPr>
          <a:xfrm>
            <a:off x="74456" y="2089151"/>
            <a:ext cx="3748244" cy="2111134"/>
          </a:xfrm>
          <a:prstGeom prst="rect">
            <a:avLst/>
          </a:prstGeom>
        </p:spPr>
      </p:pic>
      <p:pic>
        <p:nvPicPr>
          <p:cNvPr id="18" name="图片 17">
            <a:extLst>
              <a:ext uri="{FF2B5EF4-FFF2-40B4-BE49-F238E27FC236}">
                <a16:creationId xmlns:a16="http://schemas.microsoft.com/office/drawing/2014/main" id="{7E1A237B-0C6E-4326-B61E-9F4B42BE26AF}"/>
              </a:ext>
            </a:extLst>
          </p:cNvPr>
          <p:cNvPicPr>
            <a:picLocks noChangeAspect="1"/>
          </p:cNvPicPr>
          <p:nvPr/>
        </p:nvPicPr>
        <p:blipFill>
          <a:blip r:embed="rId3"/>
          <a:stretch>
            <a:fillRect/>
          </a:stretch>
        </p:blipFill>
        <p:spPr>
          <a:xfrm>
            <a:off x="3403126" y="1526684"/>
            <a:ext cx="4650418" cy="1275287"/>
          </a:xfrm>
          <a:prstGeom prst="rect">
            <a:avLst/>
          </a:prstGeom>
        </p:spPr>
      </p:pic>
    </p:spTree>
    <p:extLst>
      <p:ext uri="{BB962C8B-B14F-4D97-AF65-F5344CB8AC3E}">
        <p14:creationId xmlns:p14="http://schemas.microsoft.com/office/powerpoint/2010/main" val="37169074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1B156EB-C937-4071-B159-95B855DBA474}"/>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3490" name="文本框 1">
            <a:extLst>
              <a:ext uri="{FF2B5EF4-FFF2-40B4-BE49-F238E27FC236}">
                <a16:creationId xmlns:a16="http://schemas.microsoft.com/office/drawing/2014/main" id="{943F04E4-9F62-428B-BC5E-A81E1F4FEFE5}"/>
              </a:ext>
            </a:extLst>
          </p:cNvPr>
          <p:cNvSpPr txBox="1">
            <a:spLocks noChangeArrowheads="1"/>
          </p:cNvSpPr>
          <p:nvPr/>
        </p:nvSpPr>
        <p:spPr bwMode="auto">
          <a:xfrm>
            <a:off x="166688" y="941388"/>
            <a:ext cx="7612062" cy="54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编写与区块链交互的逻辑</a:t>
            </a:r>
            <a:endParaRPr lang="en-US" altLang="zh-CN" sz="1400" b="1" dirty="0">
              <a:latin typeface="微软雅黑" panose="020B0503020204020204" pitchFamily="34" charset="-122"/>
              <a:ea typeface="微软雅黑" panose="020B0503020204020204" pitchFamily="34" charset="-122"/>
            </a:endParaRPr>
          </a:p>
          <a:p>
            <a:pPr marL="0" indent="0" algn="just">
              <a:lnSpc>
                <a:spcPct val="110000"/>
              </a:lnSpc>
            </a:pPr>
            <a:r>
              <a:rPr lang="zh-CN"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发送交易后还需等待交易上链被确认。这里需要采用异步的事件监听形式</a:t>
            </a:r>
            <a:endParaRPr lang="zh-CN" altLang="zh-CN" sz="14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69694AB-135C-8C48-BF53-E06481E75344}"/>
              </a:ext>
            </a:extLst>
          </p:cNvPr>
          <p:cNvSpPr/>
          <p:nvPr/>
        </p:nvSpPr>
        <p:spPr>
          <a:xfrm>
            <a:off x="524476" y="1639669"/>
            <a:ext cx="6537410" cy="261610"/>
          </a:xfrm>
          <a:prstGeom prst="rect">
            <a:avLst/>
          </a:prstGeom>
        </p:spPr>
        <p:txBody>
          <a:bodyPr wrap="square">
            <a:spAutoFit/>
          </a:bodyPr>
          <a:lstStyle/>
          <a:p>
            <a:r>
              <a:rPr lang="en" altLang="zh-CN" sz="1100" dirty="0">
                <a:hlinkClick r:id="rId2"/>
              </a:rPr>
              <a:t>https://web3js.readthedocs.io/en/v1.2.1/web3-eth.html#id64</a:t>
            </a:r>
            <a:endParaRPr lang="zh-CN" altLang="en-US" sz="1100" dirty="0"/>
          </a:p>
        </p:txBody>
      </p:sp>
      <p:sp>
        <p:nvSpPr>
          <p:cNvPr id="16" name="矩形 15">
            <a:extLst>
              <a:ext uri="{FF2B5EF4-FFF2-40B4-BE49-F238E27FC236}">
                <a16:creationId xmlns:a16="http://schemas.microsoft.com/office/drawing/2014/main" id="{16B605EC-060F-DC4D-9622-B7E987F98B7F}"/>
              </a:ext>
            </a:extLst>
          </p:cNvPr>
          <p:cNvSpPr/>
          <p:nvPr/>
        </p:nvSpPr>
        <p:spPr>
          <a:xfrm>
            <a:off x="481227" y="2103682"/>
            <a:ext cx="6438556" cy="1670073"/>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a:t>
            </a:r>
            <a:r>
              <a:rPr lang="en" altLang="zh-CN" sz="1400" dirty="0">
                <a:latin typeface="微软雅黑" panose="020B0503020204020204" pitchFamily="34" charset="-122"/>
                <a:ea typeface="微软雅黑" panose="020B0503020204020204" pitchFamily="34" charset="-122"/>
              </a:rPr>
              <a:t>receipt</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当交易上链后得到的回执。当触发该事件时表示交易已被打包上链，但还不能确认交易处于最终的主链。</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a:t>
            </a:r>
            <a:r>
              <a:rPr lang="en" altLang="zh-CN" sz="1400" dirty="0">
                <a:latin typeface="微软雅黑" panose="020B0503020204020204" pitchFamily="34" charset="-122"/>
                <a:ea typeface="微软雅黑" panose="020B0503020204020204" pitchFamily="34" charset="-122"/>
              </a:rPr>
              <a:t>confirmation</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区块确认数，代表了交易处于最终主链（不可逆）的可信度。本地</a:t>
            </a:r>
            <a:r>
              <a:rPr lang="en-US" altLang="zh-CN" sz="1400" dirty="0">
                <a:latin typeface="微软雅黑" panose="020B0503020204020204" pitchFamily="34" charset="-122"/>
                <a:ea typeface="微软雅黑" panose="020B0503020204020204" pitchFamily="34" charset="-122"/>
              </a:rPr>
              <a:t>Ganache</a:t>
            </a:r>
            <a:r>
              <a:rPr lang="zh-CN" altLang="en-US" sz="1400" dirty="0">
                <a:latin typeface="微软雅黑" panose="020B0503020204020204" pitchFamily="34" charset="-122"/>
                <a:ea typeface="微软雅黑" panose="020B0503020204020204" pitchFamily="34" charset="-122"/>
              </a:rPr>
              <a:t>私网一般只需要</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个确认即可，主网通常要</a:t>
            </a:r>
            <a:r>
              <a:rPr lang="en-US" altLang="zh-CN" sz="1400" dirty="0">
                <a:latin typeface="微软雅黑" panose="020B0503020204020204" pitchFamily="34" charset="-122"/>
                <a:ea typeface="微软雅黑" panose="020B0503020204020204" pitchFamily="34" charset="-122"/>
              </a:rPr>
              <a:t>12</a:t>
            </a:r>
            <a:r>
              <a:rPr lang="zh-CN" altLang="en-US" sz="1400" dirty="0">
                <a:latin typeface="微软雅黑" panose="020B0503020204020204" pitchFamily="34" charset="-122"/>
                <a:ea typeface="微软雅黑" panose="020B0503020204020204" pitchFamily="34" charset="-122"/>
              </a:rPr>
              <a:t>个确认。</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“error”:</a:t>
            </a:r>
            <a:r>
              <a:rPr lang="zh-CN" altLang="en-US" sz="1400" dirty="0">
                <a:latin typeface="微软雅黑" panose="020B0503020204020204" pitchFamily="34" charset="-122"/>
                <a:ea typeface="微软雅黑" panose="020B0503020204020204" pitchFamily="34" charset="-122"/>
              </a:rPr>
              <a:t> 错误事件，当发生错误时触发该事件，如</a:t>
            </a:r>
            <a:r>
              <a:rPr lang="en-US" altLang="zh-CN" sz="1400" dirty="0">
                <a:latin typeface="微软雅黑" panose="020B0503020204020204" pitchFamily="34" charset="-122"/>
                <a:ea typeface="微软雅黑" panose="020B0503020204020204" pitchFamily="34" charset="-122"/>
              </a:rPr>
              <a:t>nonce</a:t>
            </a:r>
            <a:r>
              <a:rPr lang="zh-CN" altLang="en-US" sz="1400" dirty="0">
                <a:latin typeface="微软雅黑" panose="020B0503020204020204" pitchFamily="34" charset="-122"/>
                <a:ea typeface="微软雅黑" panose="020B0503020204020204" pitchFamily="34" charset="-122"/>
              </a:rPr>
              <a:t>不匹配，</a:t>
            </a:r>
            <a:r>
              <a:rPr lang="en-US" altLang="zh-CN" sz="1400" dirty="0">
                <a:latin typeface="微软雅黑" panose="020B0503020204020204" pitchFamily="34" charset="-122"/>
                <a:ea typeface="微软雅黑" panose="020B0503020204020204" pitchFamily="34" charset="-122"/>
              </a:rPr>
              <a:t>gas</a:t>
            </a:r>
            <a:r>
              <a:rPr lang="zh-CN" altLang="en-US" sz="1400" dirty="0">
                <a:latin typeface="微软雅黑" panose="020B0503020204020204" pitchFamily="34" charset="-122"/>
                <a:ea typeface="微软雅黑" panose="020B0503020204020204" pitchFamily="34" charset="-122"/>
              </a:rPr>
              <a:t>不够等</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2041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EA650D-217B-4769-B6EB-F9A2F6458F71}"/>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64514" name="文本框 3">
            <a:extLst>
              <a:ext uri="{FF2B5EF4-FFF2-40B4-BE49-F238E27FC236}">
                <a16:creationId xmlns:a16="http://schemas.microsoft.com/office/drawing/2014/main" id="{4D56398F-FDDB-4EFA-AC58-937E0DEF54AD}"/>
              </a:ext>
            </a:extLst>
          </p:cNvPr>
          <p:cNvSpPr txBox="1">
            <a:spLocks noChangeArrowheads="1"/>
          </p:cNvSpPr>
          <p:nvPr/>
        </p:nvSpPr>
        <p:spPr bwMode="auto">
          <a:xfrm>
            <a:off x="273050" y="846138"/>
            <a:ext cx="5519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zh-CN" sz="1400" dirty="0">
                <a:latin typeface="微软雅黑" panose="020B0503020204020204" pitchFamily="34" charset="-122"/>
                <a:ea typeface="微软雅黑" panose="020B0503020204020204" pitchFamily="34" charset="-122"/>
              </a:rPr>
              <a:t>在浏览器中输入http://localhost:3000 来访问DApp应用。</a:t>
            </a:r>
          </a:p>
        </p:txBody>
      </p:sp>
      <p:pic>
        <p:nvPicPr>
          <p:cNvPr id="5" name="图片 4">
            <a:extLst>
              <a:ext uri="{FF2B5EF4-FFF2-40B4-BE49-F238E27FC236}">
                <a16:creationId xmlns:a16="http://schemas.microsoft.com/office/drawing/2014/main" id="{5F6F6A1B-915C-4AAB-9823-C55038D1AEAA}"/>
              </a:ext>
            </a:extLst>
          </p:cNvPr>
          <p:cNvPicPr>
            <a:picLocks noChangeAspect="1"/>
          </p:cNvPicPr>
          <p:nvPr/>
        </p:nvPicPr>
        <p:blipFill>
          <a:blip r:embed="rId2"/>
          <a:stretch>
            <a:fillRect/>
          </a:stretch>
        </p:blipFill>
        <p:spPr>
          <a:xfrm>
            <a:off x="2152458" y="1263650"/>
            <a:ext cx="4172142" cy="28384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EA650D-217B-4769-B6EB-F9A2F6458F71}"/>
              </a:ext>
            </a:extLst>
          </p:cNvPr>
          <p:cNvSpPr>
            <a:spLocks noGrp="1"/>
          </p:cNvSpPr>
          <p:nvPr>
            <p:ph type="title"/>
          </p:nvPr>
        </p:nvSpPr>
        <p:spPr/>
        <p:txBody>
          <a:bodyPr/>
          <a:lstStyle/>
          <a:p>
            <a:r>
              <a:rPr lang="zh-CN" altLang="en-US" sz="2135" noProof="1">
                <a:sym typeface="+mn-ea"/>
              </a:rPr>
              <a:t>DApp开发框架与流程（续）</a:t>
            </a:r>
            <a:endParaRPr lang="zh-CN" altLang="en-US" noProof="1"/>
          </a:p>
        </p:txBody>
      </p:sp>
      <p:sp>
        <p:nvSpPr>
          <p:cNvPr id="4" name="矩形 3">
            <a:extLst>
              <a:ext uri="{FF2B5EF4-FFF2-40B4-BE49-F238E27FC236}">
                <a16:creationId xmlns:a16="http://schemas.microsoft.com/office/drawing/2014/main" id="{60F43468-E110-E848-9CC9-29B5F6690E87}"/>
              </a:ext>
            </a:extLst>
          </p:cNvPr>
          <p:cNvSpPr/>
          <p:nvPr/>
        </p:nvSpPr>
        <p:spPr>
          <a:xfrm>
            <a:off x="2106861" y="2101334"/>
            <a:ext cx="3360215" cy="338554"/>
          </a:xfrm>
          <a:prstGeom prst="rect">
            <a:avLst/>
          </a:prstGeom>
        </p:spPr>
        <p:txBody>
          <a:bodyPr wrap="none">
            <a:spAutoFit/>
          </a:bodyPr>
          <a:lstStyle/>
          <a:p>
            <a:r>
              <a:rPr lang="en-US" altLang="zh-CN" sz="1600" dirty="0"/>
              <a:t>https://github.com/SherLzp/lottery-eth</a:t>
            </a:r>
            <a:endParaRPr lang="zh-CN" altLang="en-US" sz="1600" dirty="0"/>
          </a:p>
        </p:txBody>
      </p:sp>
      <p:sp>
        <p:nvSpPr>
          <p:cNvPr id="5" name="矩形 4">
            <a:extLst>
              <a:ext uri="{FF2B5EF4-FFF2-40B4-BE49-F238E27FC236}">
                <a16:creationId xmlns:a16="http://schemas.microsoft.com/office/drawing/2014/main" id="{69777113-5A67-1C41-8D9C-D42F606AD0AD}"/>
              </a:ext>
            </a:extLst>
          </p:cNvPr>
          <p:cNvSpPr/>
          <p:nvPr/>
        </p:nvSpPr>
        <p:spPr>
          <a:xfrm>
            <a:off x="2106861" y="1732002"/>
            <a:ext cx="1210588"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完整源代码</a:t>
            </a:r>
            <a:endParaRPr lang="zh-CN" altLang="en-US" sz="1600" dirty="0"/>
          </a:p>
        </p:txBody>
      </p:sp>
    </p:spTree>
    <p:extLst>
      <p:ext uri="{BB962C8B-B14F-4D97-AF65-F5344CB8AC3E}">
        <p14:creationId xmlns:p14="http://schemas.microsoft.com/office/powerpoint/2010/main" val="9726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A5556-078C-4516-A95C-2AAD7660D32D}"/>
              </a:ext>
            </a:extLst>
          </p:cNvPr>
          <p:cNvSpPr>
            <a:spLocks noGrp="1"/>
          </p:cNvSpPr>
          <p:nvPr>
            <p:ph type="title"/>
          </p:nvPr>
        </p:nvSpPr>
        <p:spPr/>
        <p:txBody>
          <a:bodyPr/>
          <a:lstStyle/>
          <a:p>
            <a:r>
              <a:rPr lang="zh-CN" altLang="en-US" sz="2135" noProof="1"/>
              <a:t>目   录</a:t>
            </a:r>
            <a:endParaRPr lang="zh-CN" altLang="en-US" noProof="1"/>
          </a:p>
        </p:txBody>
      </p:sp>
      <p:sp>
        <p:nvSpPr>
          <p:cNvPr id="3" name="内容占位符 2">
            <a:extLst>
              <a:ext uri="{FF2B5EF4-FFF2-40B4-BE49-F238E27FC236}">
                <a16:creationId xmlns:a16="http://schemas.microsoft.com/office/drawing/2014/main" id="{EA89FE36-9B58-4EC2-AF4F-222E954FF4B9}"/>
              </a:ext>
            </a:extLst>
          </p:cNvPr>
          <p:cNvSpPr>
            <a:spLocks noGrp="1"/>
          </p:cNvSpPr>
          <p:nvPr>
            <p:ph idx="1"/>
          </p:nvPr>
        </p:nvSpPr>
        <p:spPr>
          <a:xfrm>
            <a:off x="2644775" y="1052513"/>
            <a:ext cx="3325813" cy="2566987"/>
          </a:xfrm>
        </p:spPr>
        <p:txBody>
          <a:bodyPr/>
          <a:lstStyle/>
          <a:p>
            <a:pPr marL="514350" indent="-514350">
              <a:lnSpc>
                <a:spcPct val="150000"/>
              </a:lnSpc>
              <a:buClr>
                <a:srgbClr val="002060"/>
              </a:buClr>
              <a:buSzPct val="100000"/>
              <a:buFont typeface="+mj-ea"/>
              <a:buAutoNum type="ea1JpnChsDbPeriod"/>
            </a:pPr>
            <a:r>
              <a:rPr sz="1895" noProof="1"/>
              <a:t>以太坊开发环境搭建</a:t>
            </a:r>
            <a:endParaRPr lang="en-US" altLang="zh-CN" sz="1895" noProof="1">
              <a:solidFill>
                <a:srgbClr val="C00000"/>
              </a:solidFill>
            </a:endParaRPr>
          </a:p>
          <a:p>
            <a:pPr marL="514350" indent="-514350">
              <a:lnSpc>
                <a:spcPct val="150000"/>
              </a:lnSpc>
              <a:buClr>
                <a:srgbClr val="002060"/>
              </a:buClr>
              <a:buSzPct val="100000"/>
              <a:buFont typeface="+mj-ea"/>
              <a:buAutoNum type="ea1JpnChsDbPeriod"/>
            </a:pPr>
            <a:r>
              <a:rPr sz="1895" noProof="1"/>
              <a:t>以太坊集成开发环境</a:t>
            </a:r>
            <a:endParaRPr lang="en-US" altLang="zh-CN" sz="1895" noProof="1"/>
          </a:p>
          <a:p>
            <a:pPr marL="514350" indent="-514350">
              <a:lnSpc>
                <a:spcPct val="150000"/>
              </a:lnSpc>
              <a:buClr>
                <a:srgbClr val="002060"/>
              </a:buClr>
              <a:buSzPct val="100000"/>
              <a:buFont typeface="+mj-ea"/>
              <a:buAutoNum type="ea1JpnChsDbPeriod"/>
            </a:pPr>
            <a:r>
              <a:rPr sz="1895" noProof="1"/>
              <a:t>以太坊编程接口</a:t>
            </a:r>
            <a:endParaRPr lang="en-US" altLang="zh-CN" sz="1895" noProof="1"/>
          </a:p>
          <a:p>
            <a:pPr marL="514350" indent="-514350">
              <a:lnSpc>
                <a:spcPct val="150000"/>
              </a:lnSpc>
              <a:buClr>
                <a:srgbClr val="002060"/>
              </a:buClr>
              <a:buSzPct val="100000"/>
              <a:buFont typeface="+mj-ea"/>
              <a:buAutoNum type="ea1JpnChsDbPeriod"/>
            </a:pPr>
            <a:r>
              <a:rPr sz="1895" noProof="1"/>
              <a:t>DApp开发框架和流程</a:t>
            </a:r>
          </a:p>
          <a:p>
            <a:pPr marL="514350" indent="-514350">
              <a:lnSpc>
                <a:spcPct val="150000"/>
              </a:lnSpc>
              <a:buClr>
                <a:srgbClr val="CD3C38"/>
              </a:buClr>
              <a:buSzPct val="100000"/>
              <a:buFont typeface="+mj-ea"/>
              <a:buAutoNum type="ea1JpnChsDbPeriod"/>
            </a:pPr>
            <a:r>
              <a:rPr lang="zh-CN" altLang="en-US" sz="1895" noProof="1">
                <a:solidFill>
                  <a:srgbClr val="C00000"/>
                </a:solidFill>
              </a:rPr>
              <a:t>优秀</a:t>
            </a:r>
            <a:r>
              <a:rPr lang="en-US" altLang="zh-CN" sz="1895" noProof="1">
                <a:solidFill>
                  <a:srgbClr val="C00000"/>
                </a:solidFill>
              </a:rPr>
              <a:t>Dapp</a:t>
            </a:r>
            <a:r>
              <a:rPr lang="zh-CN" altLang="en-US" sz="1895" noProof="1">
                <a:solidFill>
                  <a:srgbClr val="C00000"/>
                </a:solidFill>
              </a:rPr>
              <a:t>案例</a:t>
            </a:r>
            <a:endParaRPr sz="1895" noProof="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167D4-D122-403C-B63A-92B74405ACF4}"/>
              </a:ext>
            </a:extLst>
          </p:cNvPr>
          <p:cNvSpPr>
            <a:spLocks noGrp="1"/>
          </p:cNvSpPr>
          <p:nvPr>
            <p:ph type="title"/>
          </p:nvPr>
        </p:nvSpPr>
        <p:spPr/>
        <p:txBody>
          <a:bodyPr/>
          <a:lstStyle/>
          <a:p>
            <a:r>
              <a:rPr lang="zh-CN" altLang="en-US" sz="2135" noProof="1"/>
              <a:t>以太坊环境搭建（续）</a:t>
            </a:r>
            <a:endParaRPr lang="zh-CN" altLang="en-US" noProof="1"/>
          </a:p>
        </p:txBody>
      </p:sp>
      <p:sp>
        <p:nvSpPr>
          <p:cNvPr id="20482" name="文本框 13">
            <a:extLst>
              <a:ext uri="{FF2B5EF4-FFF2-40B4-BE49-F238E27FC236}">
                <a16:creationId xmlns:a16="http://schemas.microsoft.com/office/drawing/2014/main" id="{FEF0E559-854D-4947-8158-FF5CF3699B9A}"/>
              </a:ext>
            </a:extLst>
          </p:cNvPr>
          <p:cNvSpPr txBox="1">
            <a:spLocks noChangeArrowheads="1"/>
          </p:cNvSpPr>
          <p:nvPr/>
        </p:nvSpPr>
        <p:spPr bwMode="auto">
          <a:xfrm>
            <a:off x="152400" y="1052513"/>
            <a:ext cx="771207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b="1" dirty="0">
                <a:solidFill>
                  <a:srgbClr val="FF0000"/>
                </a:solidFill>
                <a:latin typeface="微软雅黑" panose="020B0503020204020204" pitchFamily="34" charset="-122"/>
                <a:ea typeface="微软雅黑" panose="020B0503020204020204" pitchFamily="34" charset="-122"/>
              </a:rPr>
              <a:t>安装私有以太坊客户端</a:t>
            </a:r>
            <a:r>
              <a:rPr lang="en-US" altLang="zh-CN" sz="1400" b="1" dirty="0">
                <a:solidFill>
                  <a:srgbClr val="FF0000"/>
                </a:solidFill>
                <a:latin typeface="微软雅黑" panose="020B0503020204020204" pitchFamily="34" charset="-122"/>
                <a:ea typeface="微软雅黑" panose="020B0503020204020204" pitchFamily="34" charset="-122"/>
              </a:rPr>
              <a:t>Ganache</a:t>
            </a:r>
            <a:r>
              <a:rPr lang="zh-CN" altLang="en-US" sz="1400" b="1" dirty="0">
                <a:solidFill>
                  <a:srgbClr val="FF0000"/>
                </a:solidFill>
                <a:latin typeface="微软雅黑" panose="020B0503020204020204" pitchFamily="34" charset="-122"/>
                <a:ea typeface="微软雅黑" panose="020B0503020204020204" pitchFamily="34" charset="-122"/>
              </a:rPr>
              <a:t>（安装时间较长）</a:t>
            </a:r>
            <a:endParaRPr lang="en-US" altLang="zh-CN" sz="1400" b="1" dirty="0">
              <a:solidFill>
                <a:srgbClr val="FF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l"/>
            </a:pPr>
            <a:endParaRPr lang="en-US" altLang="zh-CN" sz="1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官网下载安装包：                                         安装成功：</a:t>
            </a:r>
            <a:endParaRPr lang="en-US" altLang="zh-CN" sz="1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en-US" sz="1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en-US" sz="1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en-US" sz="1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en-US" sz="1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en-US" sz="1400" dirty="0"/>
          </a:p>
          <a:p>
            <a:pPr>
              <a:buFont typeface="Wingdings" panose="05000000000000000000" pitchFamily="2" charset="2"/>
              <a:buNone/>
            </a:pPr>
            <a:endParaRPr lang="zh-CN" altLang="en-US" sz="1400" dirty="0"/>
          </a:p>
          <a:p>
            <a:pPr>
              <a:buFont typeface="Wingdings" panose="05000000000000000000" pitchFamily="2" charset="2"/>
              <a:buNone/>
            </a:pPr>
            <a:endParaRPr lang="zh-CN" altLang="en-US" sz="1400" dirty="0"/>
          </a:p>
        </p:txBody>
      </p:sp>
      <p:sp>
        <p:nvSpPr>
          <p:cNvPr id="20484" name="文本框 7">
            <a:extLst>
              <a:ext uri="{FF2B5EF4-FFF2-40B4-BE49-F238E27FC236}">
                <a16:creationId xmlns:a16="http://schemas.microsoft.com/office/drawing/2014/main" id="{C2E661FD-64FF-4683-9147-9C9D1C615427}"/>
              </a:ext>
            </a:extLst>
          </p:cNvPr>
          <p:cNvSpPr txBox="1">
            <a:spLocks noChangeArrowheads="1"/>
          </p:cNvSpPr>
          <p:nvPr/>
        </p:nvSpPr>
        <p:spPr bwMode="auto">
          <a:xfrm>
            <a:off x="538163" y="1857375"/>
            <a:ext cx="29174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en-US" altLang="zh-CN" sz="1400" dirty="0">
                <a:hlinkClick r:id="rId3"/>
              </a:rPr>
              <a:t>https://truffleframework.org/ganache/</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EB49D35-71FE-4F38-B03F-45FFD54A9E64}"/>
              </a:ext>
            </a:extLst>
          </p:cNvPr>
          <p:cNvPicPr>
            <a:picLocks noChangeAspect="1"/>
          </p:cNvPicPr>
          <p:nvPr/>
        </p:nvPicPr>
        <p:blipFill>
          <a:blip r:embed="rId4"/>
          <a:stretch>
            <a:fillRect/>
          </a:stretch>
        </p:blipFill>
        <p:spPr>
          <a:xfrm>
            <a:off x="4092575" y="1780954"/>
            <a:ext cx="3771900" cy="25146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grpSp>
        <p:nvGrpSpPr>
          <p:cNvPr id="10" name="组合 9">
            <a:extLst>
              <a:ext uri="{FF2B5EF4-FFF2-40B4-BE49-F238E27FC236}">
                <a16:creationId xmlns:a16="http://schemas.microsoft.com/office/drawing/2014/main" id="{710DEB6F-9766-B443-8C4C-97E4FDB9CAAE}"/>
              </a:ext>
            </a:extLst>
          </p:cNvPr>
          <p:cNvGrpSpPr/>
          <p:nvPr/>
        </p:nvGrpSpPr>
        <p:grpSpPr>
          <a:xfrm>
            <a:off x="1088011" y="1478005"/>
            <a:ext cx="1428578" cy="1639332"/>
            <a:chOff x="940143" y="1478005"/>
            <a:chExt cx="1428578" cy="1639332"/>
          </a:xfrm>
        </p:grpSpPr>
        <p:pic>
          <p:nvPicPr>
            <p:cNvPr id="2" name="图片 1">
              <a:extLst>
                <a:ext uri="{FF2B5EF4-FFF2-40B4-BE49-F238E27FC236}">
                  <a16:creationId xmlns:a16="http://schemas.microsoft.com/office/drawing/2014/main" id="{A943AB2B-9923-4D43-89AF-ECAADA94A9D7}"/>
                </a:ext>
              </a:extLst>
            </p:cNvPr>
            <p:cNvPicPr>
              <a:picLocks noChangeAspect="1"/>
            </p:cNvPicPr>
            <p:nvPr/>
          </p:nvPicPr>
          <p:blipFill>
            <a:blip r:embed="rId2"/>
            <a:stretch>
              <a:fillRect/>
            </a:stretch>
          </p:blipFill>
          <p:spPr>
            <a:xfrm>
              <a:off x="1007076" y="1478005"/>
              <a:ext cx="1270000" cy="1270000"/>
            </a:xfrm>
            <a:prstGeom prst="rect">
              <a:avLst/>
            </a:prstGeom>
          </p:spPr>
        </p:pic>
        <p:sp>
          <p:nvSpPr>
            <p:cNvPr id="4" name="文本框 3">
              <a:extLst>
                <a:ext uri="{FF2B5EF4-FFF2-40B4-BE49-F238E27FC236}">
                  <a16:creationId xmlns:a16="http://schemas.microsoft.com/office/drawing/2014/main" id="{2B183A82-CD5C-2745-AFCE-B280F7D4CC41}"/>
                </a:ext>
              </a:extLst>
            </p:cNvPr>
            <p:cNvSpPr txBox="1"/>
            <p:nvPr/>
          </p:nvSpPr>
          <p:spPr>
            <a:xfrm>
              <a:off x="940143" y="2748005"/>
              <a:ext cx="1428578" cy="369332"/>
            </a:xfrm>
            <a:prstGeom prst="rect">
              <a:avLst/>
            </a:prstGeom>
            <a:noFill/>
          </p:spPr>
          <p:txBody>
            <a:bodyPr wrap="square" rtlCol="0">
              <a:spAutoFit/>
            </a:bodyPr>
            <a:lstStyle/>
            <a:p>
              <a:r>
                <a:rPr kumimoji="1" lang="en-US" altLang="zh-CN" dirty="0" err="1"/>
                <a:t>CryptoKitties</a:t>
              </a:r>
              <a:endParaRPr kumimoji="1" lang="zh-CN" altLang="en-US" dirty="0"/>
            </a:p>
          </p:txBody>
        </p:sp>
      </p:grpSp>
      <p:grpSp>
        <p:nvGrpSpPr>
          <p:cNvPr id="9" name="组合 8">
            <a:extLst>
              <a:ext uri="{FF2B5EF4-FFF2-40B4-BE49-F238E27FC236}">
                <a16:creationId xmlns:a16="http://schemas.microsoft.com/office/drawing/2014/main" id="{4A525E0C-05B1-5E41-92EE-DFA8430E796A}"/>
              </a:ext>
            </a:extLst>
          </p:cNvPr>
          <p:cNvGrpSpPr/>
          <p:nvPr/>
        </p:nvGrpSpPr>
        <p:grpSpPr>
          <a:xfrm>
            <a:off x="3338728" y="1587843"/>
            <a:ext cx="3549109" cy="1539615"/>
            <a:chOff x="3207092" y="1587843"/>
            <a:chExt cx="3549109" cy="1539615"/>
          </a:xfrm>
        </p:grpSpPr>
        <p:pic>
          <p:nvPicPr>
            <p:cNvPr id="5" name="图片 4">
              <a:extLst>
                <a:ext uri="{FF2B5EF4-FFF2-40B4-BE49-F238E27FC236}">
                  <a16:creationId xmlns:a16="http://schemas.microsoft.com/office/drawing/2014/main" id="{FADC241C-830C-1847-91C4-13B309CF1D28}"/>
                </a:ext>
              </a:extLst>
            </p:cNvPr>
            <p:cNvPicPr>
              <a:picLocks noChangeAspect="1"/>
            </p:cNvPicPr>
            <p:nvPr/>
          </p:nvPicPr>
          <p:blipFill>
            <a:blip r:embed="rId3"/>
            <a:stretch>
              <a:fillRect/>
            </a:stretch>
          </p:blipFill>
          <p:spPr>
            <a:xfrm>
              <a:off x="3314184" y="1587843"/>
              <a:ext cx="1025268" cy="1025268"/>
            </a:xfrm>
            <a:prstGeom prst="rect">
              <a:avLst/>
            </a:prstGeom>
          </p:spPr>
        </p:pic>
        <p:sp>
          <p:nvSpPr>
            <p:cNvPr id="7" name="文本框 6">
              <a:extLst>
                <a:ext uri="{FF2B5EF4-FFF2-40B4-BE49-F238E27FC236}">
                  <a16:creationId xmlns:a16="http://schemas.microsoft.com/office/drawing/2014/main" id="{E7A1D5FF-C884-1B4F-985B-B873932EB929}"/>
                </a:ext>
              </a:extLst>
            </p:cNvPr>
            <p:cNvSpPr txBox="1"/>
            <p:nvPr/>
          </p:nvSpPr>
          <p:spPr>
            <a:xfrm>
              <a:off x="3207092" y="2748005"/>
              <a:ext cx="1239452" cy="369332"/>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DAO</a:t>
              </a:r>
              <a:endParaRPr kumimoji="1" lang="zh-CN" altLang="en-US" dirty="0"/>
            </a:p>
          </p:txBody>
        </p:sp>
        <p:sp>
          <p:nvSpPr>
            <p:cNvPr id="13" name="文本框 12">
              <a:extLst>
                <a:ext uri="{FF2B5EF4-FFF2-40B4-BE49-F238E27FC236}">
                  <a16:creationId xmlns:a16="http://schemas.microsoft.com/office/drawing/2014/main" id="{550E72C9-370C-4BB3-B7CE-EC47291BC4C9}"/>
                </a:ext>
              </a:extLst>
            </p:cNvPr>
            <p:cNvSpPr txBox="1"/>
            <p:nvPr/>
          </p:nvSpPr>
          <p:spPr>
            <a:xfrm>
              <a:off x="5516749" y="2758126"/>
              <a:ext cx="1239452" cy="369332"/>
            </a:xfrm>
            <a:prstGeom prst="rect">
              <a:avLst/>
            </a:prstGeom>
            <a:noFill/>
          </p:spPr>
          <p:txBody>
            <a:bodyPr wrap="square" rtlCol="0">
              <a:spAutoFit/>
            </a:bodyPr>
            <a:lstStyle/>
            <a:p>
              <a:r>
                <a:rPr kumimoji="1" lang="en-US" altLang="zh-CN" dirty="0" err="1"/>
                <a:t>Uniswap</a:t>
              </a:r>
              <a:endParaRPr kumimoji="1" lang="zh-CN" altLang="en-US" dirty="0"/>
            </a:p>
          </p:txBody>
        </p:sp>
      </p:grpSp>
      <p:pic>
        <p:nvPicPr>
          <p:cNvPr id="11" name="图片 10">
            <a:extLst>
              <a:ext uri="{FF2B5EF4-FFF2-40B4-BE49-F238E27FC236}">
                <a16:creationId xmlns:a16="http://schemas.microsoft.com/office/drawing/2014/main" id="{89B19110-76E4-4C32-98A5-87C50E499E0A}"/>
              </a:ext>
            </a:extLst>
          </p:cNvPr>
          <p:cNvPicPr>
            <a:picLocks noChangeAspect="1"/>
          </p:cNvPicPr>
          <p:nvPr/>
        </p:nvPicPr>
        <p:blipFill>
          <a:blip r:embed="rId4"/>
          <a:stretch>
            <a:fillRect/>
          </a:stretch>
        </p:blipFill>
        <p:spPr>
          <a:xfrm>
            <a:off x="5528155" y="1353540"/>
            <a:ext cx="1479913" cy="1493874"/>
          </a:xfrm>
          <a:prstGeom prst="rect">
            <a:avLst/>
          </a:prstGeom>
        </p:spPr>
      </p:pic>
    </p:spTree>
    <p:extLst>
      <p:ext uri="{BB962C8B-B14F-4D97-AF65-F5344CB8AC3E}">
        <p14:creationId xmlns:p14="http://schemas.microsoft.com/office/powerpoint/2010/main" val="1542342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7E95A1D9-4C4F-5C4B-8378-683E0C151144}"/>
              </a:ext>
            </a:extLst>
          </p:cNvPr>
          <p:cNvSpPr/>
          <p:nvPr/>
        </p:nvSpPr>
        <p:spPr>
          <a:xfrm>
            <a:off x="1123144" y="1039717"/>
            <a:ext cx="1441420" cy="369332"/>
          </a:xfrm>
          <a:prstGeom prst="rect">
            <a:avLst/>
          </a:prstGeom>
        </p:spPr>
        <p:txBody>
          <a:bodyPr wrap="none">
            <a:spAutoFit/>
          </a:bodyPr>
          <a:lstStyle/>
          <a:p>
            <a:r>
              <a:rPr lang="en-US" altLang="zh-CN" dirty="0" err="1"/>
              <a:t>CryptoKitties</a:t>
            </a:r>
            <a:endParaRPr lang="zh-CN" altLang="en-US" dirty="0"/>
          </a:p>
        </p:txBody>
      </p:sp>
      <p:sp>
        <p:nvSpPr>
          <p:cNvPr id="7" name="矩形 6">
            <a:extLst>
              <a:ext uri="{FF2B5EF4-FFF2-40B4-BE49-F238E27FC236}">
                <a16:creationId xmlns:a16="http://schemas.microsoft.com/office/drawing/2014/main" id="{C4E471B7-5299-DC47-938C-7B77E808C764}"/>
              </a:ext>
            </a:extLst>
          </p:cNvPr>
          <p:cNvSpPr/>
          <p:nvPr/>
        </p:nvSpPr>
        <p:spPr>
          <a:xfrm>
            <a:off x="2705094" y="1070494"/>
            <a:ext cx="2218428" cy="307777"/>
          </a:xfrm>
          <a:prstGeom prst="rect">
            <a:avLst/>
          </a:prstGeom>
        </p:spPr>
        <p:txBody>
          <a:bodyPr wrap="none">
            <a:spAutoFit/>
          </a:bodyPr>
          <a:lstStyle/>
          <a:p>
            <a:r>
              <a:rPr lang="en" altLang="zh-CN" sz="1400" dirty="0">
                <a:hlinkClick r:id="rId3"/>
              </a:rPr>
              <a:t>https://www.cryptokitties.co</a:t>
            </a:r>
            <a:endParaRPr lang="zh-CN" altLang="en-US" sz="1400" dirty="0"/>
          </a:p>
        </p:txBody>
      </p:sp>
      <p:sp>
        <p:nvSpPr>
          <p:cNvPr id="8" name="矩形 7">
            <a:extLst>
              <a:ext uri="{FF2B5EF4-FFF2-40B4-BE49-F238E27FC236}">
                <a16:creationId xmlns:a16="http://schemas.microsoft.com/office/drawing/2014/main" id="{9EA32C5A-2280-F043-80BC-BB0BEED62897}"/>
              </a:ext>
            </a:extLst>
          </p:cNvPr>
          <p:cNvSpPr/>
          <p:nvPr/>
        </p:nvSpPr>
        <p:spPr>
          <a:xfrm>
            <a:off x="1122750" y="1482501"/>
            <a:ext cx="6580921" cy="1015663"/>
          </a:xfrm>
          <a:prstGeom prst="rect">
            <a:avLst/>
          </a:prstGeom>
        </p:spPr>
        <p:txBody>
          <a:bodyPr wrap="square">
            <a:spAutoFit/>
          </a:bodyPr>
          <a:lstStyle/>
          <a:p>
            <a:r>
              <a:rPr lang="zh-CN" altLang="en-US" sz="1200" dirty="0">
                <a:latin typeface="medium-content-sans-serif-font"/>
              </a:rPr>
              <a:t>加密猫</a:t>
            </a:r>
            <a:r>
              <a:rPr lang="en-US" altLang="zh-CN" sz="1200" dirty="0">
                <a:latin typeface="medium-content-sans-serif-font"/>
              </a:rPr>
              <a:t>(</a:t>
            </a:r>
            <a:r>
              <a:rPr lang="en-US" altLang="zh-CN" sz="1200" dirty="0" err="1">
                <a:latin typeface="medium-content-sans-serif-font"/>
              </a:rPr>
              <a:t>CryptoKitties</a:t>
            </a:r>
            <a:r>
              <a:rPr lang="en-US" altLang="zh-CN" sz="1200" dirty="0">
                <a:latin typeface="medium-content-sans-serif-font"/>
              </a:rPr>
              <a:t>)</a:t>
            </a:r>
            <a:r>
              <a:rPr lang="zh-CN" altLang="en-US" sz="1200" dirty="0">
                <a:latin typeface="medium-content-sans-serif-font"/>
              </a:rPr>
              <a:t>是全球首款基于区块链的数字宠物养成游戏，</a:t>
            </a:r>
            <a:r>
              <a:rPr lang="zh-CN" altLang="en-US" sz="1200" dirty="0"/>
              <a:t>你可以领养、繁殖猫咪。每只猫拥有独特的基因，并在链上是唯一的数字资产。你也可以把它们当做传统收藏品那样交易，区块技术可以保证交易安全进行。</a:t>
            </a:r>
            <a:endParaRPr lang="en-US" altLang="zh-CN" sz="1200" dirty="0"/>
          </a:p>
          <a:p>
            <a:br>
              <a:rPr lang="zh-CN" altLang="en-US" sz="1200" dirty="0"/>
            </a:br>
            <a:r>
              <a:rPr lang="zh-CN" altLang="en-US" sz="1200" dirty="0"/>
              <a:t>与以往收藏品不同，你还可以用两只</a:t>
            </a:r>
            <a:r>
              <a:rPr lang="zh-CN" altLang="en" sz="1200" dirty="0"/>
              <a:t>猫咪</a:t>
            </a:r>
            <a:r>
              <a:rPr lang="zh-CN" altLang="en-US" sz="1200" dirty="0"/>
              <a:t>繁殖一些拥有独特基因的崭新后代。</a:t>
            </a:r>
            <a:endParaRPr lang="en-US" altLang="zh-CN" sz="1200" dirty="0"/>
          </a:p>
        </p:txBody>
      </p:sp>
      <p:pic>
        <p:nvPicPr>
          <p:cNvPr id="9" name="图片 8">
            <a:extLst>
              <a:ext uri="{FF2B5EF4-FFF2-40B4-BE49-F238E27FC236}">
                <a16:creationId xmlns:a16="http://schemas.microsoft.com/office/drawing/2014/main" id="{18630EE5-9196-FA45-B877-598F87B969ED}"/>
              </a:ext>
            </a:extLst>
          </p:cNvPr>
          <p:cNvPicPr>
            <a:picLocks noChangeAspect="1"/>
          </p:cNvPicPr>
          <p:nvPr/>
        </p:nvPicPr>
        <p:blipFill>
          <a:blip r:embed="rId4"/>
          <a:stretch>
            <a:fillRect/>
          </a:stretch>
        </p:blipFill>
        <p:spPr>
          <a:xfrm>
            <a:off x="1182904" y="2604149"/>
            <a:ext cx="4112249" cy="1713437"/>
          </a:xfrm>
          <a:prstGeom prst="rect">
            <a:avLst/>
          </a:prstGeom>
        </p:spPr>
      </p:pic>
    </p:spTree>
    <p:extLst>
      <p:ext uri="{BB962C8B-B14F-4D97-AF65-F5344CB8AC3E}">
        <p14:creationId xmlns:p14="http://schemas.microsoft.com/office/powerpoint/2010/main" val="2117074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7E95A1D9-4C4F-5C4B-8378-683E0C151144}"/>
              </a:ext>
            </a:extLst>
          </p:cNvPr>
          <p:cNvSpPr/>
          <p:nvPr/>
        </p:nvSpPr>
        <p:spPr>
          <a:xfrm>
            <a:off x="1182904" y="1039717"/>
            <a:ext cx="646331" cy="369332"/>
          </a:xfrm>
          <a:prstGeom prst="rect">
            <a:avLst/>
          </a:prstGeom>
        </p:spPr>
        <p:txBody>
          <a:bodyPr wrap="none">
            <a:spAutoFit/>
          </a:bodyPr>
          <a:lstStyle/>
          <a:p>
            <a:r>
              <a:rPr lang="zh-CN" altLang="en-US" dirty="0"/>
              <a:t>合约</a:t>
            </a:r>
          </a:p>
        </p:txBody>
      </p:sp>
      <p:sp>
        <p:nvSpPr>
          <p:cNvPr id="5" name="矩形 4">
            <a:extLst>
              <a:ext uri="{FF2B5EF4-FFF2-40B4-BE49-F238E27FC236}">
                <a16:creationId xmlns:a16="http://schemas.microsoft.com/office/drawing/2014/main" id="{DCFA1F43-0D5C-EC40-812D-083FC47BB85A}"/>
              </a:ext>
            </a:extLst>
          </p:cNvPr>
          <p:cNvSpPr/>
          <p:nvPr/>
        </p:nvSpPr>
        <p:spPr>
          <a:xfrm>
            <a:off x="2057862" y="1463955"/>
            <a:ext cx="4537781" cy="2635465"/>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1600" dirty="0" err="1">
                <a:latin typeface="medium-content-sans-serif-font"/>
              </a:rPr>
              <a:t>KittyCore</a:t>
            </a:r>
            <a:r>
              <a:rPr lang="zh-CN" altLang="en-US" sz="1600" dirty="0">
                <a:latin typeface="medium-content-sans-serif-font"/>
              </a:rPr>
              <a:t>：主合约，承载主要逻辑</a:t>
            </a:r>
            <a:endParaRPr lang="en" altLang="zh-CN" sz="1600" dirty="0">
              <a:latin typeface="medium-content-sans-serif-font"/>
            </a:endParaRPr>
          </a:p>
          <a:p>
            <a:pPr marL="285750" indent="-285750">
              <a:lnSpc>
                <a:spcPct val="150000"/>
              </a:lnSpc>
              <a:buFont typeface="Arial" panose="020B0604020202020204" pitchFamily="34" charset="0"/>
              <a:buChar char="•"/>
            </a:pPr>
            <a:r>
              <a:rPr lang="en" altLang="zh-CN" sz="1600" dirty="0" err="1">
                <a:latin typeface="medium-content-sans-serif-font"/>
              </a:rPr>
              <a:t>KittyAccessControl</a:t>
            </a:r>
            <a:r>
              <a:rPr lang="zh-CN" altLang="en-US" sz="1600" dirty="0">
                <a:latin typeface="medium-content-sans-serif-font"/>
              </a:rPr>
              <a:t>：管理控制权限</a:t>
            </a:r>
            <a:endParaRPr lang="en-US" altLang="zh-CN" sz="1600" dirty="0">
              <a:latin typeface="medium-content-sans-serif-font"/>
            </a:endParaRPr>
          </a:p>
          <a:p>
            <a:pPr marL="285750" indent="-285750">
              <a:lnSpc>
                <a:spcPct val="150000"/>
              </a:lnSpc>
              <a:buFont typeface="Arial" panose="020B0604020202020204" pitchFamily="34" charset="0"/>
              <a:buChar char="•"/>
            </a:pPr>
            <a:r>
              <a:rPr lang="en" altLang="zh-CN" sz="1600" dirty="0" err="1">
                <a:latin typeface="medium-content-sans-serif-font"/>
              </a:rPr>
              <a:t>KittyBase</a:t>
            </a:r>
            <a:r>
              <a:rPr lang="zh-CN" altLang="en-US" sz="1600" dirty="0">
                <a:latin typeface="medium-content-sans-serif-font"/>
              </a:rPr>
              <a:t>：猫咪的基础数据</a:t>
            </a:r>
            <a:endParaRPr lang="en-US" altLang="zh-CN" sz="1600" dirty="0">
              <a:latin typeface="medium-content-sans-serif-font"/>
            </a:endParaRPr>
          </a:p>
          <a:p>
            <a:pPr marL="285750" indent="-285750">
              <a:lnSpc>
                <a:spcPct val="150000"/>
              </a:lnSpc>
              <a:buFont typeface="Arial" panose="020B0604020202020204" pitchFamily="34" charset="0"/>
              <a:buChar char="•"/>
            </a:pPr>
            <a:r>
              <a:rPr lang="en-US" altLang="zh-CN" sz="1600" dirty="0" err="1">
                <a:latin typeface="medium-content-sans-serif-font"/>
              </a:rPr>
              <a:t>KittyOwnerShip</a:t>
            </a:r>
            <a:r>
              <a:rPr lang="zh-CN" altLang="en-US" sz="1600" dirty="0">
                <a:latin typeface="medium-content-sans-serif-font"/>
              </a:rPr>
              <a:t>：基于</a:t>
            </a:r>
            <a:r>
              <a:rPr lang="en-US" altLang="zh-CN" sz="1600" dirty="0">
                <a:latin typeface="medium-content-sans-serif-font"/>
              </a:rPr>
              <a:t>ERC721</a:t>
            </a:r>
            <a:r>
              <a:rPr lang="zh-CN" altLang="en-US" sz="1600" dirty="0">
                <a:latin typeface="medium-content-sans-serif-font"/>
              </a:rPr>
              <a:t>标准，猫咪</a:t>
            </a:r>
            <a:r>
              <a:rPr lang="en-US" altLang="zh-CN" sz="1600" dirty="0">
                <a:latin typeface="medium-content-sans-serif-font"/>
              </a:rPr>
              <a:t>Token</a:t>
            </a:r>
          </a:p>
          <a:p>
            <a:pPr marL="285750" indent="-285750">
              <a:lnSpc>
                <a:spcPct val="150000"/>
              </a:lnSpc>
              <a:buFont typeface="Arial" panose="020B0604020202020204" pitchFamily="34" charset="0"/>
              <a:buChar char="•"/>
            </a:pPr>
            <a:r>
              <a:rPr lang="en-US" altLang="zh-CN" sz="1600" dirty="0" err="1">
                <a:latin typeface="medium-content-sans-serif-font"/>
              </a:rPr>
              <a:t>KittyBreeding</a:t>
            </a:r>
            <a:r>
              <a:rPr lang="zh-CN" altLang="en-US" sz="1600" dirty="0">
                <a:latin typeface="medium-content-sans-serif-font"/>
              </a:rPr>
              <a:t>：猫咪繁殖</a:t>
            </a:r>
            <a:endParaRPr lang="en-US" altLang="zh-CN" sz="1600" dirty="0">
              <a:latin typeface="medium-content-sans-serif-font"/>
            </a:endParaRPr>
          </a:p>
          <a:p>
            <a:pPr marL="285750" indent="-285750">
              <a:lnSpc>
                <a:spcPct val="150000"/>
              </a:lnSpc>
              <a:buFont typeface="Arial" panose="020B0604020202020204" pitchFamily="34" charset="0"/>
              <a:buChar char="•"/>
            </a:pPr>
            <a:r>
              <a:rPr lang="en-US" altLang="zh-CN" sz="1600" dirty="0" err="1">
                <a:latin typeface="medium-content-sans-serif-font"/>
              </a:rPr>
              <a:t>KittyAuctions</a:t>
            </a:r>
            <a:r>
              <a:rPr lang="zh-CN" altLang="en-US" sz="1600" dirty="0">
                <a:latin typeface="medium-content-sans-serif-font"/>
              </a:rPr>
              <a:t>：猫咪交易</a:t>
            </a:r>
            <a:endParaRPr lang="en-US" altLang="zh-CN" sz="1600" dirty="0">
              <a:latin typeface="medium-content-sans-serif-font"/>
            </a:endParaRPr>
          </a:p>
          <a:p>
            <a:pPr marL="285750" indent="-285750">
              <a:lnSpc>
                <a:spcPct val="150000"/>
              </a:lnSpc>
              <a:buFont typeface="Arial" panose="020B0604020202020204" pitchFamily="34" charset="0"/>
              <a:buChar char="•"/>
            </a:pPr>
            <a:r>
              <a:rPr lang="en-US" altLang="zh-CN" sz="1600" dirty="0" err="1">
                <a:latin typeface="medium-content-sans-serif-font"/>
              </a:rPr>
              <a:t>KittyMinting</a:t>
            </a:r>
            <a:r>
              <a:rPr lang="zh-CN" altLang="en-US" sz="1600" dirty="0">
                <a:latin typeface="medium-content-sans-serif-font"/>
              </a:rPr>
              <a:t>：</a:t>
            </a:r>
            <a:r>
              <a:rPr lang="en-US" altLang="zh-CN" sz="1600" dirty="0">
                <a:latin typeface="medium-content-sans-serif-font"/>
              </a:rPr>
              <a:t>0</a:t>
            </a:r>
            <a:r>
              <a:rPr lang="zh-CN" altLang="en-US" sz="1600" dirty="0">
                <a:latin typeface="medium-content-sans-serif-font"/>
              </a:rPr>
              <a:t>代猫咪工厂</a:t>
            </a:r>
            <a:endParaRPr lang="en" altLang="zh-CN" sz="1600" dirty="0">
              <a:latin typeface="medium-content-sans-serif-font"/>
            </a:endParaRPr>
          </a:p>
        </p:txBody>
      </p:sp>
      <p:sp>
        <p:nvSpPr>
          <p:cNvPr id="6" name="矩形 5">
            <a:extLst>
              <a:ext uri="{FF2B5EF4-FFF2-40B4-BE49-F238E27FC236}">
                <a16:creationId xmlns:a16="http://schemas.microsoft.com/office/drawing/2014/main" id="{05E252C7-F51B-1F4D-ADEE-B75894D13537}"/>
              </a:ext>
            </a:extLst>
          </p:cNvPr>
          <p:cNvSpPr/>
          <p:nvPr/>
        </p:nvSpPr>
        <p:spPr>
          <a:xfrm>
            <a:off x="2057862" y="1093578"/>
            <a:ext cx="4537780" cy="261610"/>
          </a:xfrm>
          <a:prstGeom prst="rect">
            <a:avLst/>
          </a:prstGeom>
        </p:spPr>
        <p:txBody>
          <a:bodyPr wrap="square">
            <a:spAutoFit/>
          </a:bodyPr>
          <a:lstStyle/>
          <a:p>
            <a:r>
              <a:rPr lang="en" altLang="zh-CN" sz="1100" dirty="0">
                <a:hlinkClick r:id="rId3"/>
              </a:rPr>
              <a:t>https://github.com/dapperlabs/cryptokitties-bounty/tree/master/contracts</a:t>
            </a:r>
            <a:endParaRPr lang="zh-CN" altLang="en-US" sz="1100" dirty="0"/>
          </a:p>
        </p:txBody>
      </p:sp>
    </p:spTree>
    <p:extLst>
      <p:ext uri="{BB962C8B-B14F-4D97-AF65-F5344CB8AC3E}">
        <p14:creationId xmlns:p14="http://schemas.microsoft.com/office/powerpoint/2010/main" val="2318034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2" name="矩形 1">
            <a:extLst>
              <a:ext uri="{FF2B5EF4-FFF2-40B4-BE49-F238E27FC236}">
                <a16:creationId xmlns:a16="http://schemas.microsoft.com/office/drawing/2014/main" id="{2043E6C8-11A5-DD4D-BEDA-84727D4C28E8}"/>
              </a:ext>
            </a:extLst>
          </p:cNvPr>
          <p:cNvSpPr/>
          <p:nvPr/>
        </p:nvSpPr>
        <p:spPr>
          <a:xfrm>
            <a:off x="1210813" y="1070494"/>
            <a:ext cx="1945661"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 altLang="zh-CN" sz="1400" dirty="0" err="1">
                <a:latin typeface="medium-content-sans-serif-font"/>
              </a:rPr>
              <a:t>KittyAccessControl</a:t>
            </a:r>
            <a:endParaRPr lang="zh-CN" altLang="en-US" sz="1400" dirty="0"/>
          </a:p>
        </p:txBody>
      </p:sp>
      <p:sp>
        <p:nvSpPr>
          <p:cNvPr id="4" name="矩形 3">
            <a:extLst>
              <a:ext uri="{FF2B5EF4-FFF2-40B4-BE49-F238E27FC236}">
                <a16:creationId xmlns:a16="http://schemas.microsoft.com/office/drawing/2014/main" id="{6B407702-B260-4D4C-9373-B134014A427D}"/>
              </a:ext>
            </a:extLst>
          </p:cNvPr>
          <p:cNvSpPr/>
          <p:nvPr/>
        </p:nvSpPr>
        <p:spPr>
          <a:xfrm>
            <a:off x="296412" y="1716613"/>
            <a:ext cx="3271539" cy="1200329"/>
          </a:xfrm>
          <a:prstGeom prst="rect">
            <a:avLst/>
          </a:prstGeom>
        </p:spPr>
        <p:txBody>
          <a:bodyPr wrap="square">
            <a:spAutoFit/>
          </a:bodyPr>
          <a:lstStyle/>
          <a:p>
            <a:r>
              <a:rPr lang="zh-CN" altLang="en-US" sz="1200" dirty="0">
                <a:latin typeface="medium-content-sans-serif-font"/>
              </a:rPr>
              <a:t>包含了拥有特殊权限的账户地址以及每个地址对应的权限内容。</a:t>
            </a:r>
            <a:endParaRPr lang="en-US" altLang="zh-CN" sz="1200" dirty="0">
              <a:latin typeface="medium-content-sans-serif-font"/>
            </a:endParaRPr>
          </a:p>
          <a:p>
            <a:endParaRPr lang="en-US" altLang="zh-CN" sz="1200" dirty="0">
              <a:latin typeface="medium-content-sans-serif-font"/>
            </a:endParaRPr>
          </a:p>
          <a:p>
            <a:r>
              <a:rPr lang="zh-CN" altLang="en-US" sz="1200" dirty="0">
                <a:latin typeface="medium-content-sans-serif-font"/>
              </a:rPr>
              <a:t>内置</a:t>
            </a:r>
            <a:r>
              <a:rPr lang="en-US" altLang="zh-CN" sz="1200" dirty="0">
                <a:latin typeface="medium-content-sans-serif-font"/>
              </a:rPr>
              <a:t>pause</a:t>
            </a:r>
            <a:r>
              <a:rPr lang="zh-CN" altLang="en-US" sz="1200" dirty="0">
                <a:latin typeface="medium-content-sans-serif-font"/>
              </a:rPr>
              <a:t>和</a:t>
            </a:r>
            <a:r>
              <a:rPr lang="en-US" altLang="zh-CN" sz="1200" dirty="0" err="1">
                <a:latin typeface="medium-content-sans-serif-font"/>
              </a:rPr>
              <a:t>unpause</a:t>
            </a:r>
            <a:r>
              <a:rPr lang="zh-CN" altLang="en-US" sz="1200" dirty="0">
                <a:latin typeface="medium-content-sans-serif-font"/>
              </a:rPr>
              <a:t>方法，可以暂停和继续合约执行。当暂停时用户将不能买卖和繁殖猫咪（这与去中心化的理念有些许违背）</a:t>
            </a:r>
            <a:endParaRPr lang="en-US" altLang="zh-CN" sz="1200" dirty="0">
              <a:latin typeface="medium-content-sans-serif-font"/>
            </a:endParaRPr>
          </a:p>
        </p:txBody>
      </p:sp>
      <p:cxnSp>
        <p:nvCxnSpPr>
          <p:cNvPr id="6" name="直线连接符 5">
            <a:extLst>
              <a:ext uri="{FF2B5EF4-FFF2-40B4-BE49-F238E27FC236}">
                <a16:creationId xmlns:a16="http://schemas.microsoft.com/office/drawing/2014/main" id="{DEA7A566-A546-F045-845E-E4AD9631CE61}"/>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DAC1F6C8-0AC9-7242-880E-1176096456BC}"/>
              </a:ext>
            </a:extLst>
          </p:cNvPr>
          <p:cNvSpPr/>
          <p:nvPr/>
        </p:nvSpPr>
        <p:spPr>
          <a:xfrm>
            <a:off x="4069984" y="743988"/>
            <a:ext cx="4064000" cy="3831818"/>
          </a:xfrm>
          <a:prstGeom prst="rect">
            <a:avLst/>
          </a:prstGeom>
        </p:spPr>
        <p:txBody>
          <a:bodyPr>
            <a:spAutoFit/>
          </a:bodyPr>
          <a:lstStyle/>
          <a:p>
            <a:r>
              <a:rPr lang="en" altLang="zh-CN" sz="900" dirty="0"/>
              <a:t>contract </a:t>
            </a:r>
            <a:r>
              <a:rPr lang="en" altLang="zh-CN" sz="900" dirty="0" err="1"/>
              <a:t>KittyAccessControl</a:t>
            </a:r>
            <a:r>
              <a:rPr lang="en" altLang="zh-CN" sz="900" dirty="0"/>
              <a:t> {</a:t>
            </a:r>
            <a:br>
              <a:rPr lang="en" altLang="zh-CN" sz="900" dirty="0"/>
            </a:br>
            <a:br>
              <a:rPr lang="en" altLang="zh-CN" sz="900" dirty="0"/>
            </a:br>
            <a:r>
              <a:rPr lang="zh-CN" altLang="en-US" sz="900" dirty="0"/>
              <a:t>    </a:t>
            </a:r>
            <a:r>
              <a:rPr lang="en" altLang="zh-CN" sz="900" dirty="0"/>
              <a:t>address public </a:t>
            </a:r>
            <a:r>
              <a:rPr lang="en" altLang="zh-CN" sz="900" dirty="0" err="1"/>
              <a:t>ceoAddress</a:t>
            </a:r>
            <a:r>
              <a:rPr lang="en" altLang="zh-CN" sz="900" dirty="0"/>
              <a:t>;</a:t>
            </a:r>
            <a:br>
              <a:rPr lang="en" altLang="zh-CN" sz="900" dirty="0"/>
            </a:br>
            <a:r>
              <a:rPr lang="zh-CN" altLang="en-US" sz="900" dirty="0"/>
              <a:t>    </a:t>
            </a:r>
            <a:r>
              <a:rPr lang="en" altLang="zh-CN" sz="900" dirty="0"/>
              <a:t>address public </a:t>
            </a:r>
            <a:r>
              <a:rPr lang="en" altLang="zh-CN" sz="900" dirty="0" err="1"/>
              <a:t>cfoAddress</a:t>
            </a:r>
            <a:r>
              <a:rPr lang="en" altLang="zh-CN" sz="900" dirty="0"/>
              <a:t>;</a:t>
            </a:r>
            <a:br>
              <a:rPr lang="en" altLang="zh-CN" sz="900" dirty="0"/>
            </a:br>
            <a:r>
              <a:rPr lang="zh-CN" altLang="en-US" sz="900" dirty="0"/>
              <a:t>    </a:t>
            </a:r>
            <a:r>
              <a:rPr lang="en" altLang="zh-CN" sz="900" dirty="0"/>
              <a:t>address public </a:t>
            </a:r>
            <a:r>
              <a:rPr lang="en" altLang="zh-CN" sz="900" dirty="0" err="1"/>
              <a:t>cooAddress</a:t>
            </a:r>
            <a:r>
              <a:rPr lang="en" altLang="zh-CN" sz="900" dirty="0"/>
              <a:t>;</a:t>
            </a:r>
            <a:br>
              <a:rPr lang="en" altLang="zh-CN" sz="900" dirty="0"/>
            </a:br>
            <a:br>
              <a:rPr lang="en" altLang="zh-CN" sz="900" dirty="0"/>
            </a:br>
            <a:r>
              <a:rPr lang="zh-CN" altLang="en-US" sz="900" dirty="0"/>
              <a:t>    </a:t>
            </a:r>
            <a:r>
              <a:rPr lang="en" altLang="zh-CN" sz="900" dirty="0"/>
              <a:t>modifier </a:t>
            </a:r>
            <a:r>
              <a:rPr lang="en" altLang="zh-CN" sz="900" dirty="0" err="1"/>
              <a:t>onlyCLevel</a:t>
            </a:r>
            <a:r>
              <a:rPr lang="en" altLang="zh-CN" sz="900" dirty="0"/>
              <a:t>() {</a:t>
            </a:r>
            <a:br>
              <a:rPr lang="en" altLang="zh-CN" sz="900" dirty="0"/>
            </a:br>
            <a:r>
              <a:rPr lang="zh-CN" altLang="en-US" sz="900" dirty="0"/>
              <a:t>        </a:t>
            </a:r>
            <a:r>
              <a:rPr lang="en" altLang="zh-CN" sz="900" dirty="0"/>
              <a:t>require(</a:t>
            </a:r>
            <a:br>
              <a:rPr lang="en" altLang="zh-CN" sz="900" dirty="0"/>
            </a:br>
            <a:r>
              <a:rPr lang="zh-CN" altLang="en-US" sz="900" dirty="0"/>
              <a:t>            </a:t>
            </a:r>
            <a:r>
              <a:rPr lang="en" altLang="zh-CN" sz="900" dirty="0" err="1"/>
              <a:t>msg.sender</a:t>
            </a:r>
            <a:r>
              <a:rPr lang="en" altLang="zh-CN" sz="900" dirty="0"/>
              <a:t> == </a:t>
            </a:r>
            <a:r>
              <a:rPr lang="en" altLang="zh-CN" sz="900" dirty="0" err="1"/>
              <a:t>cooAddress</a:t>
            </a:r>
            <a:r>
              <a:rPr lang="en" altLang="zh-CN" sz="900" dirty="0"/>
              <a:t> ||</a:t>
            </a:r>
            <a:br>
              <a:rPr lang="en" altLang="zh-CN" sz="900" dirty="0"/>
            </a:br>
            <a:r>
              <a:rPr lang="zh-CN" altLang="en-US" sz="900" dirty="0"/>
              <a:t>            </a:t>
            </a:r>
            <a:r>
              <a:rPr lang="en" altLang="zh-CN" sz="900" dirty="0" err="1"/>
              <a:t>msg.sender</a:t>
            </a:r>
            <a:r>
              <a:rPr lang="en" altLang="zh-CN" sz="900" dirty="0"/>
              <a:t> == </a:t>
            </a:r>
            <a:r>
              <a:rPr lang="en" altLang="zh-CN" sz="900" dirty="0" err="1"/>
              <a:t>ceoAddress</a:t>
            </a:r>
            <a:r>
              <a:rPr lang="en" altLang="zh-CN" sz="900" dirty="0"/>
              <a:t> ||</a:t>
            </a:r>
            <a:br>
              <a:rPr lang="en" altLang="zh-CN" sz="900" dirty="0"/>
            </a:br>
            <a:r>
              <a:rPr lang="zh-CN" altLang="en-US" sz="900" dirty="0"/>
              <a:t>            </a:t>
            </a:r>
            <a:r>
              <a:rPr lang="en" altLang="zh-CN" sz="900" dirty="0" err="1"/>
              <a:t>msg.sender</a:t>
            </a:r>
            <a:r>
              <a:rPr lang="en" altLang="zh-CN" sz="900" dirty="0"/>
              <a:t> == </a:t>
            </a:r>
            <a:r>
              <a:rPr lang="en" altLang="zh-CN" sz="900" dirty="0" err="1"/>
              <a:t>cfoAddress</a:t>
            </a:r>
            <a:br>
              <a:rPr lang="en" altLang="zh-CN" sz="900" dirty="0"/>
            </a:br>
            <a:r>
              <a:rPr lang="zh-CN" altLang="en-US" sz="900" dirty="0"/>
              <a:t>            </a:t>
            </a:r>
            <a:r>
              <a:rPr lang="en" altLang="zh-CN" sz="900" dirty="0"/>
              <a:t>);</a:t>
            </a:r>
            <a:br>
              <a:rPr lang="en" altLang="zh-CN" sz="900" dirty="0"/>
            </a:br>
            <a:r>
              <a:rPr lang="zh-CN" altLang="en-US" sz="900" dirty="0"/>
              <a:t>        </a:t>
            </a:r>
            <a:r>
              <a:rPr lang="en" altLang="zh-CN" sz="900" dirty="0"/>
              <a:t>_;</a:t>
            </a:r>
            <a:br>
              <a:rPr lang="en" altLang="zh-CN" sz="900" dirty="0"/>
            </a:br>
            <a:r>
              <a:rPr lang="zh-CN" altLang="en-US" sz="900" dirty="0"/>
              <a:t>    </a:t>
            </a:r>
            <a:r>
              <a:rPr lang="en" altLang="zh-CN" sz="900" dirty="0"/>
              <a:t>}</a:t>
            </a:r>
            <a:br>
              <a:rPr lang="en" altLang="zh-CN" sz="900" dirty="0"/>
            </a:br>
            <a:br>
              <a:rPr lang="en" altLang="zh-CN" sz="900" dirty="0"/>
            </a:br>
            <a:r>
              <a:rPr lang="zh-CN" altLang="en-US" sz="900" dirty="0"/>
              <a:t>    </a:t>
            </a:r>
            <a:r>
              <a:rPr lang="en" altLang="zh-CN" sz="900" dirty="0"/>
              <a:t>// </a:t>
            </a:r>
            <a:r>
              <a:rPr lang="zh-CN" altLang="en-US" sz="900" dirty="0"/>
              <a:t>三个角色中任意一个都可以暂停合约</a:t>
            </a:r>
            <a:br>
              <a:rPr lang="zh-CN" altLang="en-US" sz="900" dirty="0"/>
            </a:br>
            <a:r>
              <a:rPr lang="zh-CN" altLang="en-US" sz="900" dirty="0"/>
              <a:t>    </a:t>
            </a:r>
            <a:r>
              <a:rPr lang="en" altLang="zh-CN" sz="900" dirty="0"/>
              <a:t>function pause() external </a:t>
            </a:r>
            <a:r>
              <a:rPr lang="en" altLang="zh-CN" sz="900" dirty="0" err="1"/>
              <a:t>onlyCLevel</a:t>
            </a:r>
            <a:r>
              <a:rPr lang="en" altLang="zh-CN" sz="900" dirty="0"/>
              <a:t> </a:t>
            </a:r>
            <a:r>
              <a:rPr lang="en" altLang="zh-CN" sz="900" dirty="0" err="1"/>
              <a:t>whenNotPaused</a:t>
            </a:r>
            <a:r>
              <a:rPr lang="en" altLang="zh-CN" sz="900" dirty="0"/>
              <a:t> {</a:t>
            </a:r>
            <a:br>
              <a:rPr lang="en" altLang="zh-CN" sz="900" dirty="0"/>
            </a:br>
            <a:r>
              <a:rPr lang="zh-CN" altLang="en-US" sz="900" dirty="0"/>
              <a:t>        </a:t>
            </a:r>
            <a:r>
              <a:rPr lang="en" altLang="zh-CN" sz="900" dirty="0"/>
              <a:t>paused = true;</a:t>
            </a:r>
            <a:br>
              <a:rPr lang="en" altLang="zh-CN" sz="900" dirty="0"/>
            </a:br>
            <a:r>
              <a:rPr lang="zh-CN" altLang="en-US" sz="900" dirty="0"/>
              <a:t>    </a:t>
            </a:r>
            <a:r>
              <a:rPr lang="en" altLang="zh-CN" sz="900" dirty="0"/>
              <a:t>}</a:t>
            </a:r>
            <a:br>
              <a:rPr lang="en" altLang="zh-CN" sz="900" dirty="0"/>
            </a:br>
            <a:br>
              <a:rPr lang="en" altLang="zh-CN" sz="900" dirty="0"/>
            </a:br>
            <a:r>
              <a:rPr lang="zh-CN" altLang="en-US" sz="900" dirty="0"/>
              <a:t>    </a:t>
            </a:r>
            <a:r>
              <a:rPr lang="en" altLang="zh-CN" sz="900" dirty="0"/>
              <a:t>// </a:t>
            </a:r>
            <a:r>
              <a:rPr lang="zh-CN" altLang="en-US" sz="900" dirty="0"/>
              <a:t>只有</a:t>
            </a:r>
            <a:r>
              <a:rPr lang="en" altLang="zh-CN" sz="900" dirty="0"/>
              <a:t>COO</a:t>
            </a:r>
            <a:br>
              <a:rPr lang="en" altLang="zh-CN" sz="900" dirty="0"/>
            </a:br>
            <a:r>
              <a:rPr lang="zh-CN" altLang="en-US" sz="900" dirty="0"/>
              <a:t>    </a:t>
            </a:r>
            <a:r>
              <a:rPr lang="en" altLang="zh-CN" sz="900" dirty="0"/>
              <a:t>function </a:t>
            </a:r>
            <a:r>
              <a:rPr lang="en" altLang="zh-CN" sz="900" dirty="0" err="1"/>
              <a:t>unpause</a:t>
            </a:r>
            <a:r>
              <a:rPr lang="en" altLang="zh-CN" sz="900" dirty="0"/>
              <a:t>() public </a:t>
            </a:r>
            <a:r>
              <a:rPr lang="en" altLang="zh-CN" sz="900" dirty="0" err="1"/>
              <a:t>onlyCEO</a:t>
            </a:r>
            <a:r>
              <a:rPr lang="en" altLang="zh-CN" sz="900" dirty="0"/>
              <a:t> </a:t>
            </a:r>
            <a:r>
              <a:rPr lang="en" altLang="zh-CN" sz="900" dirty="0" err="1"/>
              <a:t>whenPaused</a:t>
            </a:r>
            <a:r>
              <a:rPr lang="en" altLang="zh-CN" sz="900" dirty="0"/>
              <a:t> {</a:t>
            </a:r>
            <a:br>
              <a:rPr lang="en" altLang="zh-CN" sz="900" dirty="0"/>
            </a:br>
            <a:r>
              <a:rPr lang="zh-CN" altLang="en-US" sz="900" dirty="0"/>
              <a:t>        </a:t>
            </a:r>
            <a:r>
              <a:rPr lang="en" altLang="zh-CN" sz="900" dirty="0"/>
              <a:t>// can‘t </a:t>
            </a:r>
            <a:r>
              <a:rPr lang="en" altLang="zh-CN" sz="900" dirty="0" err="1"/>
              <a:t>unpause</a:t>
            </a:r>
            <a:r>
              <a:rPr lang="en" altLang="zh-CN" sz="900" dirty="0"/>
              <a:t> if contract was upgraded</a:t>
            </a:r>
            <a:br>
              <a:rPr lang="en" altLang="zh-CN" sz="900" dirty="0"/>
            </a:br>
            <a:r>
              <a:rPr lang="zh-CN" altLang="en-US" sz="900" dirty="0"/>
              <a:t>        </a:t>
            </a:r>
            <a:r>
              <a:rPr lang="en" altLang="zh-CN" sz="900" dirty="0"/>
              <a:t>paused = false;</a:t>
            </a:r>
            <a:br>
              <a:rPr lang="en" altLang="zh-CN" sz="900" dirty="0"/>
            </a:br>
            <a:r>
              <a:rPr lang="zh-CN" altLang="en-US" sz="900" dirty="0"/>
              <a:t>    </a:t>
            </a:r>
            <a:r>
              <a:rPr lang="en" altLang="zh-CN" sz="900" dirty="0"/>
              <a:t>}</a:t>
            </a:r>
            <a:br>
              <a:rPr lang="en" altLang="zh-CN" sz="900" dirty="0"/>
            </a:br>
            <a:r>
              <a:rPr lang="en" altLang="zh-CN" sz="900" dirty="0"/>
              <a:t>}</a:t>
            </a:r>
            <a:endParaRPr lang="zh-CN" altLang="en-US" sz="900" dirty="0"/>
          </a:p>
        </p:txBody>
      </p:sp>
    </p:spTree>
    <p:extLst>
      <p:ext uri="{BB962C8B-B14F-4D97-AF65-F5344CB8AC3E}">
        <p14:creationId xmlns:p14="http://schemas.microsoft.com/office/powerpoint/2010/main" val="2813538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2" name="矩形 1">
            <a:extLst>
              <a:ext uri="{FF2B5EF4-FFF2-40B4-BE49-F238E27FC236}">
                <a16:creationId xmlns:a16="http://schemas.microsoft.com/office/drawing/2014/main" id="{2043E6C8-11A5-DD4D-BEDA-84727D4C28E8}"/>
              </a:ext>
            </a:extLst>
          </p:cNvPr>
          <p:cNvSpPr/>
          <p:nvPr/>
        </p:nvSpPr>
        <p:spPr>
          <a:xfrm>
            <a:off x="1210813" y="1070494"/>
            <a:ext cx="1264129"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US" altLang="zh-CN" sz="1400" dirty="0" err="1">
                <a:latin typeface="medium-content-sans-serif-font"/>
              </a:rPr>
              <a:t>KittyBase</a:t>
            </a:r>
            <a:endParaRPr lang="zh-CN" altLang="en-US" sz="1400" dirty="0"/>
          </a:p>
        </p:txBody>
      </p:sp>
      <p:sp>
        <p:nvSpPr>
          <p:cNvPr id="4" name="矩形 3">
            <a:extLst>
              <a:ext uri="{FF2B5EF4-FFF2-40B4-BE49-F238E27FC236}">
                <a16:creationId xmlns:a16="http://schemas.microsoft.com/office/drawing/2014/main" id="{6B407702-B260-4D4C-9373-B134014A427D}"/>
              </a:ext>
            </a:extLst>
          </p:cNvPr>
          <p:cNvSpPr/>
          <p:nvPr/>
        </p:nvSpPr>
        <p:spPr>
          <a:xfrm>
            <a:off x="284459" y="1805267"/>
            <a:ext cx="3271539" cy="461665"/>
          </a:xfrm>
          <a:prstGeom prst="rect">
            <a:avLst/>
          </a:prstGeom>
        </p:spPr>
        <p:txBody>
          <a:bodyPr wrap="square">
            <a:spAutoFit/>
          </a:bodyPr>
          <a:lstStyle/>
          <a:p>
            <a:r>
              <a:rPr lang="zh-CN" altLang="en-US" sz="1200" dirty="0"/>
              <a:t>该合约定义了猫咪的各种属性、出生日期、父代</a:t>
            </a:r>
            <a:r>
              <a:rPr lang="en" altLang="zh-CN" sz="1200" dirty="0"/>
              <a:t>ID</a:t>
            </a:r>
            <a:r>
              <a:rPr lang="zh-CN" altLang="en-US" sz="1200" dirty="0"/>
              <a:t>等信息，以及猫咪相关的行为事件</a:t>
            </a:r>
          </a:p>
        </p:txBody>
      </p:sp>
      <p:cxnSp>
        <p:nvCxnSpPr>
          <p:cNvPr id="6" name="直线连接符 5">
            <a:extLst>
              <a:ext uri="{FF2B5EF4-FFF2-40B4-BE49-F238E27FC236}">
                <a16:creationId xmlns:a16="http://schemas.microsoft.com/office/drawing/2014/main" id="{DEA7A566-A546-F045-845E-E4AD9631CE61}"/>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05639B19-C9C6-6C40-8D68-904E32A48D5E}"/>
              </a:ext>
            </a:extLst>
          </p:cNvPr>
          <p:cNvSpPr/>
          <p:nvPr/>
        </p:nvSpPr>
        <p:spPr>
          <a:xfrm>
            <a:off x="3896661" y="1224382"/>
            <a:ext cx="4064000" cy="2677656"/>
          </a:xfrm>
          <a:prstGeom prst="rect">
            <a:avLst/>
          </a:prstGeom>
        </p:spPr>
        <p:txBody>
          <a:bodyPr>
            <a:spAutoFit/>
          </a:bodyPr>
          <a:lstStyle/>
          <a:p>
            <a:r>
              <a:rPr lang="en" altLang="zh-CN" sz="800" dirty="0"/>
              <a:t>struct Kitty {</a:t>
            </a:r>
            <a:br>
              <a:rPr lang="en" altLang="zh-CN" sz="800" dirty="0"/>
            </a:br>
            <a:r>
              <a:rPr lang="en" altLang="zh-CN" sz="800" dirty="0"/>
              <a:t>uint256 genes; </a:t>
            </a:r>
            <a:r>
              <a:rPr lang="en" altLang="zh-CN" sz="800" dirty="0">
                <a:solidFill>
                  <a:srgbClr val="8E908C"/>
                </a:solidFill>
              </a:rPr>
              <a:t>// </a:t>
            </a:r>
            <a:r>
              <a:rPr lang="zh-CN" altLang="en-US" sz="800" dirty="0">
                <a:solidFill>
                  <a:srgbClr val="8E908C"/>
                </a:solidFill>
              </a:rPr>
              <a:t>猫咪的基因，决定了猫咪的各种特征</a:t>
            </a:r>
            <a:br>
              <a:rPr lang="zh-CN" altLang="en-US" sz="800" dirty="0"/>
            </a:br>
            <a:r>
              <a:rPr lang="en" altLang="zh-CN" sz="800" dirty="0"/>
              <a:t>uint64 </a:t>
            </a:r>
            <a:r>
              <a:rPr lang="en" altLang="zh-CN" sz="800" dirty="0" err="1"/>
              <a:t>birthTime</a:t>
            </a:r>
            <a:r>
              <a:rPr lang="en" altLang="zh-CN" sz="800" dirty="0"/>
              <a:t>; </a:t>
            </a:r>
            <a:r>
              <a:rPr lang="en" altLang="zh-CN" sz="800" dirty="0">
                <a:solidFill>
                  <a:srgbClr val="8E908C"/>
                </a:solidFill>
              </a:rPr>
              <a:t>// </a:t>
            </a:r>
            <a:r>
              <a:rPr lang="zh-CN" altLang="en-US" sz="800" dirty="0">
                <a:solidFill>
                  <a:srgbClr val="8E908C"/>
                </a:solidFill>
              </a:rPr>
              <a:t>猫咪出生的日期</a:t>
            </a:r>
            <a:br>
              <a:rPr lang="zh-CN" altLang="en-US" sz="800" dirty="0"/>
            </a:br>
            <a:br>
              <a:rPr lang="zh-CN" altLang="en-US" sz="800" dirty="0"/>
            </a:br>
            <a:r>
              <a:rPr lang="en-US" altLang="zh-CN" sz="800" dirty="0">
                <a:solidFill>
                  <a:srgbClr val="8E908C"/>
                </a:solidFill>
              </a:rPr>
              <a:t>// </a:t>
            </a:r>
            <a:r>
              <a:rPr lang="zh-CN" altLang="en-US" sz="800" dirty="0">
                <a:solidFill>
                  <a:srgbClr val="8E908C"/>
                </a:solidFill>
              </a:rPr>
              <a:t>猫咪可以再次进行繁殖的最小区块。一只刚出生的猫咪</a:t>
            </a:r>
            <a:r>
              <a:rPr lang="en" altLang="zh-CN" sz="800" dirty="0" err="1">
                <a:solidFill>
                  <a:srgbClr val="8E908C"/>
                </a:solidFill>
              </a:rPr>
              <a:t>cooldownEndBlock</a:t>
            </a:r>
            <a:r>
              <a:rPr lang="en" altLang="zh-CN" sz="800" dirty="0">
                <a:solidFill>
                  <a:srgbClr val="8E908C"/>
                </a:solidFill>
              </a:rPr>
              <a:t>=0</a:t>
            </a:r>
            <a:r>
              <a:rPr lang="zh-CN" altLang="en" sz="800" dirty="0">
                <a:solidFill>
                  <a:srgbClr val="8E908C"/>
                </a:solidFill>
              </a:rPr>
              <a:t>，</a:t>
            </a:r>
            <a:r>
              <a:rPr lang="zh-CN" altLang="en-US" sz="800" dirty="0">
                <a:solidFill>
                  <a:srgbClr val="8E908C"/>
                </a:solidFill>
              </a:rPr>
              <a:t>当猫咪需要生产时，需要先判断</a:t>
            </a:r>
            <a:r>
              <a:rPr lang="en" altLang="zh-CN" sz="800" dirty="0" err="1">
                <a:solidFill>
                  <a:srgbClr val="8E908C"/>
                </a:solidFill>
              </a:rPr>
              <a:t>cooldownEndBlock</a:t>
            </a:r>
            <a:r>
              <a:rPr lang="zh-CN" altLang="en" sz="800" dirty="0">
                <a:solidFill>
                  <a:srgbClr val="8E908C"/>
                </a:solidFill>
              </a:rPr>
              <a:t>，</a:t>
            </a:r>
            <a:r>
              <a:rPr lang="zh-CN" altLang="en-US" sz="800" dirty="0">
                <a:solidFill>
                  <a:srgbClr val="8E908C"/>
                </a:solidFill>
              </a:rPr>
              <a:t>只有</a:t>
            </a:r>
            <a:r>
              <a:rPr lang="en" altLang="zh-CN" sz="800" dirty="0" err="1">
                <a:solidFill>
                  <a:srgbClr val="8E908C"/>
                </a:solidFill>
              </a:rPr>
              <a:t>cooldownEndBlock</a:t>
            </a:r>
            <a:r>
              <a:rPr lang="zh-CN" altLang="en-US" sz="800" dirty="0">
                <a:solidFill>
                  <a:srgbClr val="8E908C"/>
                </a:solidFill>
              </a:rPr>
              <a:t>小于等于当前区块编号时才能繁殖</a:t>
            </a:r>
            <a:br>
              <a:rPr lang="zh-CN" altLang="en-US" sz="800" dirty="0"/>
            </a:br>
            <a:r>
              <a:rPr lang="en" altLang="zh-CN" sz="800" dirty="0"/>
              <a:t>uint64 </a:t>
            </a:r>
            <a:r>
              <a:rPr lang="en" altLang="zh-CN" sz="800" dirty="0" err="1"/>
              <a:t>cooldownEndBlock</a:t>
            </a:r>
            <a:r>
              <a:rPr lang="en" altLang="zh-CN" sz="800" dirty="0"/>
              <a:t>;</a:t>
            </a:r>
            <a:br>
              <a:rPr lang="en" altLang="zh-CN" sz="800" dirty="0"/>
            </a:br>
            <a:br>
              <a:rPr lang="en" altLang="zh-CN" sz="800" dirty="0"/>
            </a:br>
            <a:r>
              <a:rPr lang="en" altLang="zh-CN" sz="800" dirty="0"/>
              <a:t>uint32 </a:t>
            </a:r>
            <a:r>
              <a:rPr lang="en" altLang="zh-CN" sz="800" dirty="0" err="1"/>
              <a:t>matronId</a:t>
            </a:r>
            <a:r>
              <a:rPr lang="en" altLang="zh-CN" sz="800" dirty="0"/>
              <a:t>; </a:t>
            </a:r>
            <a:r>
              <a:rPr lang="en" altLang="zh-CN" sz="800" dirty="0">
                <a:solidFill>
                  <a:srgbClr val="8E908C"/>
                </a:solidFill>
              </a:rPr>
              <a:t>// </a:t>
            </a:r>
            <a:r>
              <a:rPr lang="zh-CN" altLang="en-US" sz="800" dirty="0">
                <a:solidFill>
                  <a:srgbClr val="8E908C"/>
                </a:solidFill>
              </a:rPr>
              <a:t>猫妈妈的</a:t>
            </a:r>
            <a:r>
              <a:rPr lang="en" altLang="zh-CN" sz="800" dirty="0">
                <a:solidFill>
                  <a:srgbClr val="8E908C"/>
                </a:solidFill>
              </a:rPr>
              <a:t>ID</a:t>
            </a:r>
            <a:br>
              <a:rPr lang="en" altLang="zh-CN" sz="800" dirty="0"/>
            </a:br>
            <a:r>
              <a:rPr lang="en" altLang="zh-CN" sz="800" dirty="0"/>
              <a:t>uint32 </a:t>
            </a:r>
            <a:r>
              <a:rPr lang="en" altLang="zh-CN" sz="800" dirty="0" err="1"/>
              <a:t>sireId</a:t>
            </a:r>
            <a:r>
              <a:rPr lang="en" altLang="zh-CN" sz="800" dirty="0"/>
              <a:t>; </a:t>
            </a:r>
            <a:r>
              <a:rPr lang="en" altLang="zh-CN" sz="800" dirty="0">
                <a:solidFill>
                  <a:srgbClr val="8E908C"/>
                </a:solidFill>
              </a:rPr>
              <a:t>// </a:t>
            </a:r>
            <a:r>
              <a:rPr lang="zh-CN" altLang="en-US" sz="800" dirty="0">
                <a:solidFill>
                  <a:srgbClr val="8E908C"/>
                </a:solidFill>
              </a:rPr>
              <a:t>猫爸爸的</a:t>
            </a:r>
            <a:r>
              <a:rPr lang="en" altLang="zh-CN" sz="800" dirty="0">
                <a:solidFill>
                  <a:srgbClr val="8E908C"/>
                </a:solidFill>
              </a:rPr>
              <a:t>ID</a:t>
            </a:r>
            <a:br>
              <a:rPr lang="en" altLang="zh-CN" sz="800" dirty="0"/>
            </a:br>
            <a:br>
              <a:rPr lang="en" altLang="zh-CN" sz="800" dirty="0"/>
            </a:br>
            <a:r>
              <a:rPr lang="en" altLang="zh-CN" sz="800" dirty="0">
                <a:solidFill>
                  <a:srgbClr val="8E908C"/>
                </a:solidFill>
              </a:rPr>
              <a:t>//</a:t>
            </a:r>
            <a:r>
              <a:rPr lang="zh-CN" altLang="en-US" sz="800" dirty="0">
                <a:solidFill>
                  <a:srgbClr val="8E908C"/>
                </a:solidFill>
              </a:rPr>
              <a:t>未繁殖的猫咪</a:t>
            </a:r>
            <a:r>
              <a:rPr lang="en" altLang="zh-CN" sz="800" dirty="0" err="1">
                <a:solidFill>
                  <a:srgbClr val="8E908C"/>
                </a:solidFill>
              </a:rPr>
              <a:t>siringWithId</a:t>
            </a:r>
            <a:r>
              <a:rPr lang="en" altLang="zh-CN" sz="800" dirty="0">
                <a:solidFill>
                  <a:srgbClr val="8E908C"/>
                </a:solidFill>
              </a:rPr>
              <a:t>=0</a:t>
            </a:r>
            <a:r>
              <a:rPr lang="zh-CN" altLang="en" sz="800" dirty="0">
                <a:solidFill>
                  <a:srgbClr val="8E908C"/>
                </a:solidFill>
              </a:rPr>
              <a:t>，</a:t>
            </a:r>
            <a:r>
              <a:rPr lang="zh-CN" altLang="en-US" sz="800" dirty="0">
                <a:solidFill>
                  <a:srgbClr val="8E908C"/>
                </a:solidFill>
              </a:rPr>
              <a:t>繁殖后的猫咪</a:t>
            </a:r>
            <a:r>
              <a:rPr lang="en" altLang="zh-CN" sz="800" dirty="0" err="1">
                <a:solidFill>
                  <a:srgbClr val="8E908C"/>
                </a:solidFill>
              </a:rPr>
              <a:t>siringWithId</a:t>
            </a:r>
            <a:r>
              <a:rPr lang="en" altLang="zh-CN" sz="800" dirty="0">
                <a:solidFill>
                  <a:srgbClr val="8E908C"/>
                </a:solidFill>
              </a:rPr>
              <a:t>=</a:t>
            </a:r>
            <a:r>
              <a:rPr lang="zh-CN" altLang="en-US" sz="800" dirty="0">
                <a:solidFill>
                  <a:srgbClr val="8E908C"/>
                </a:solidFill>
              </a:rPr>
              <a:t>父代</a:t>
            </a:r>
            <a:r>
              <a:rPr lang="en" altLang="zh-CN" sz="800" dirty="0">
                <a:solidFill>
                  <a:srgbClr val="8E908C"/>
                </a:solidFill>
              </a:rPr>
              <a:t>ID</a:t>
            </a:r>
            <a:br>
              <a:rPr lang="en" altLang="zh-CN" sz="800" dirty="0"/>
            </a:br>
            <a:r>
              <a:rPr lang="en" altLang="zh-CN" sz="800" dirty="0"/>
              <a:t>uint32 </a:t>
            </a:r>
            <a:r>
              <a:rPr lang="en" altLang="zh-CN" sz="800" dirty="0" err="1"/>
              <a:t>siringWithId</a:t>
            </a:r>
            <a:r>
              <a:rPr lang="en" altLang="zh-CN" sz="800" dirty="0"/>
              <a:t>;</a:t>
            </a:r>
            <a:br>
              <a:rPr lang="en" altLang="zh-CN" sz="800" dirty="0"/>
            </a:br>
            <a:br>
              <a:rPr lang="en" altLang="zh-CN" sz="800" dirty="0"/>
            </a:br>
            <a:r>
              <a:rPr lang="en" altLang="zh-CN" sz="800" dirty="0">
                <a:solidFill>
                  <a:srgbClr val="8E908C"/>
                </a:solidFill>
              </a:rPr>
              <a:t>// </a:t>
            </a:r>
            <a:r>
              <a:rPr lang="zh-CN" altLang="en-US" sz="800" dirty="0">
                <a:solidFill>
                  <a:srgbClr val="8E908C"/>
                </a:solidFill>
              </a:rPr>
              <a:t>繁殖冷却时间，随着繁殖次数的增加，冷却时间也会增加，初始冷却时间为：</a:t>
            </a:r>
            <a:r>
              <a:rPr lang="en-US" altLang="zh-CN" sz="800" dirty="0">
                <a:solidFill>
                  <a:srgbClr val="8E908C"/>
                </a:solidFill>
              </a:rPr>
              <a:t>_</a:t>
            </a:r>
            <a:r>
              <a:rPr lang="en" altLang="zh-CN" sz="800" dirty="0">
                <a:solidFill>
                  <a:srgbClr val="8E908C"/>
                </a:solidFill>
              </a:rPr>
              <a:t>generation/2</a:t>
            </a:r>
            <a:r>
              <a:rPr lang="zh-CN" altLang="en" sz="800" dirty="0">
                <a:solidFill>
                  <a:srgbClr val="8E908C"/>
                </a:solidFill>
              </a:rPr>
              <a:t>，</a:t>
            </a:r>
            <a:r>
              <a:rPr lang="zh-CN" altLang="en-US" sz="800" dirty="0">
                <a:solidFill>
                  <a:srgbClr val="8E908C"/>
                </a:solidFill>
              </a:rPr>
              <a:t>对应的具体冷却时间可以查看</a:t>
            </a:r>
            <a:r>
              <a:rPr lang="en" altLang="zh-CN" sz="800" dirty="0">
                <a:solidFill>
                  <a:srgbClr val="8E908C"/>
                </a:solidFill>
              </a:rPr>
              <a:t>cooldowns</a:t>
            </a:r>
            <a:r>
              <a:rPr lang="zh-CN" altLang="en-US" sz="800" dirty="0">
                <a:solidFill>
                  <a:srgbClr val="8E908C"/>
                </a:solidFill>
              </a:rPr>
              <a:t>变量</a:t>
            </a:r>
            <a:br>
              <a:rPr lang="zh-CN" altLang="en-US" sz="800" dirty="0"/>
            </a:br>
            <a:r>
              <a:rPr lang="en" altLang="zh-CN" sz="800" dirty="0"/>
              <a:t>uint16 </a:t>
            </a:r>
            <a:r>
              <a:rPr lang="en" altLang="zh-CN" sz="800" dirty="0" err="1"/>
              <a:t>cooldownIndex</a:t>
            </a:r>
            <a:r>
              <a:rPr lang="en" altLang="zh-CN" sz="800" dirty="0"/>
              <a:t>; </a:t>
            </a:r>
            <a:r>
              <a:rPr lang="en" altLang="zh-CN" sz="800" dirty="0">
                <a:solidFill>
                  <a:srgbClr val="8E908C"/>
                </a:solidFill>
              </a:rPr>
              <a:t>// </a:t>
            </a:r>
            <a:r>
              <a:rPr lang="zh-CN" altLang="en-US" sz="800" dirty="0">
                <a:solidFill>
                  <a:srgbClr val="8E908C"/>
                </a:solidFill>
              </a:rPr>
              <a:t>繁殖冷却时间</a:t>
            </a:r>
            <a:br>
              <a:rPr lang="zh-CN" altLang="en-US" sz="800" dirty="0"/>
            </a:br>
            <a:br>
              <a:rPr lang="zh-CN" altLang="en-US" sz="800" dirty="0"/>
            </a:br>
            <a:r>
              <a:rPr lang="en" altLang="zh-CN" sz="800" dirty="0"/>
              <a:t>uint16 generation; </a:t>
            </a:r>
            <a:r>
              <a:rPr lang="en" altLang="zh-CN" sz="800" dirty="0">
                <a:solidFill>
                  <a:srgbClr val="8E908C"/>
                </a:solidFill>
              </a:rPr>
              <a:t>// </a:t>
            </a:r>
            <a:r>
              <a:rPr lang="zh-CN" altLang="en-US" sz="800" dirty="0">
                <a:solidFill>
                  <a:srgbClr val="8E908C"/>
                </a:solidFill>
              </a:rPr>
              <a:t>猫咪的代数</a:t>
            </a:r>
            <a:br>
              <a:rPr lang="zh-CN" altLang="en-US" sz="800" dirty="0"/>
            </a:br>
            <a:r>
              <a:rPr lang="en-US" altLang="zh-CN" sz="800" dirty="0"/>
              <a:t>}</a:t>
            </a:r>
            <a:endParaRPr lang="zh-CN" altLang="en-US" sz="800" dirty="0"/>
          </a:p>
        </p:txBody>
      </p:sp>
      <p:sp>
        <p:nvSpPr>
          <p:cNvPr id="9" name="矩形 8">
            <a:extLst>
              <a:ext uri="{FF2B5EF4-FFF2-40B4-BE49-F238E27FC236}">
                <a16:creationId xmlns:a16="http://schemas.microsoft.com/office/drawing/2014/main" id="{D58E3D93-07BE-884F-A161-1B2A4780485C}"/>
              </a:ext>
            </a:extLst>
          </p:cNvPr>
          <p:cNvSpPr/>
          <p:nvPr/>
        </p:nvSpPr>
        <p:spPr>
          <a:xfrm>
            <a:off x="284459" y="2416929"/>
            <a:ext cx="3271539" cy="769441"/>
          </a:xfrm>
          <a:prstGeom prst="rect">
            <a:avLst/>
          </a:prstGeom>
        </p:spPr>
        <p:txBody>
          <a:bodyPr wrap="square">
            <a:spAutoFit/>
          </a:bodyPr>
          <a:lstStyle/>
          <a:p>
            <a:r>
              <a:rPr lang="zh-CN" altLang="en-US" sz="1100" dirty="0"/>
              <a:t>合约方法</a:t>
            </a:r>
            <a:endParaRPr lang="en-US" altLang="zh-CN" sz="1100" dirty="0"/>
          </a:p>
          <a:p>
            <a:pPr marL="171450" indent="-171450">
              <a:buFont typeface="Arial" panose="020B0604020202020204" pitchFamily="34" charset="0"/>
              <a:buChar char="•"/>
            </a:pPr>
            <a:r>
              <a:rPr lang="en-US" altLang="zh-CN" sz="1100" dirty="0"/>
              <a:t>_transfer:</a:t>
            </a:r>
            <a:r>
              <a:rPr lang="zh-CN" altLang="en-US" sz="1100" dirty="0"/>
              <a:t> 猫咪转移</a:t>
            </a:r>
            <a:endParaRPr lang="en-US" altLang="zh-CN" sz="1100" dirty="0"/>
          </a:p>
          <a:p>
            <a:pPr marL="171450" indent="-171450">
              <a:buFont typeface="Arial" panose="020B0604020202020204" pitchFamily="34" charset="0"/>
              <a:buChar char="•"/>
            </a:pPr>
            <a:r>
              <a:rPr lang="en-US" altLang="zh-CN" sz="1100" dirty="0"/>
              <a:t>_</a:t>
            </a:r>
            <a:r>
              <a:rPr lang="en-US" altLang="zh-CN" sz="1100" dirty="0" err="1"/>
              <a:t>createKitty</a:t>
            </a:r>
            <a:r>
              <a:rPr lang="en-US" altLang="zh-CN" sz="1100" dirty="0"/>
              <a:t>:</a:t>
            </a:r>
            <a:r>
              <a:rPr lang="zh-CN" altLang="en-US" sz="1100" dirty="0"/>
              <a:t> 生成新的猫咪</a:t>
            </a:r>
            <a:endParaRPr lang="en-US" altLang="zh-CN" sz="1100" dirty="0"/>
          </a:p>
          <a:p>
            <a:pPr marL="171450" indent="-171450">
              <a:buFont typeface="Arial" panose="020B0604020202020204" pitchFamily="34" charset="0"/>
              <a:buChar char="•"/>
            </a:pPr>
            <a:r>
              <a:rPr lang="en-US" altLang="zh-CN" sz="1100" dirty="0" err="1"/>
              <a:t>setSecondPerBlock</a:t>
            </a:r>
            <a:r>
              <a:rPr lang="en-US" altLang="zh-CN" sz="1100" dirty="0"/>
              <a:t>:</a:t>
            </a:r>
            <a:r>
              <a:rPr lang="zh-CN" altLang="en-US" sz="1100" dirty="0"/>
              <a:t> 修改区块间隔时间</a:t>
            </a:r>
          </a:p>
        </p:txBody>
      </p:sp>
      <p:sp>
        <p:nvSpPr>
          <p:cNvPr id="10" name="矩形 9">
            <a:extLst>
              <a:ext uri="{FF2B5EF4-FFF2-40B4-BE49-F238E27FC236}">
                <a16:creationId xmlns:a16="http://schemas.microsoft.com/office/drawing/2014/main" id="{649140D3-B855-CC4D-9A28-C7F9D3FBAAD6}"/>
              </a:ext>
            </a:extLst>
          </p:cNvPr>
          <p:cNvSpPr/>
          <p:nvPr/>
        </p:nvSpPr>
        <p:spPr>
          <a:xfrm>
            <a:off x="3896661" y="859148"/>
            <a:ext cx="992579" cy="253916"/>
          </a:xfrm>
          <a:prstGeom prst="rect">
            <a:avLst/>
          </a:prstGeom>
        </p:spPr>
        <p:txBody>
          <a:bodyPr wrap="none">
            <a:spAutoFit/>
          </a:bodyPr>
          <a:lstStyle/>
          <a:p>
            <a:r>
              <a:rPr lang="zh-CN" altLang="en-US" sz="1050" dirty="0">
                <a:latin typeface="medium-content-sans-serif-font"/>
              </a:rPr>
              <a:t>核心数据结构</a:t>
            </a:r>
            <a:endParaRPr lang="zh-CN" altLang="en-US" sz="1050" dirty="0"/>
          </a:p>
        </p:txBody>
      </p:sp>
    </p:spTree>
    <p:extLst>
      <p:ext uri="{BB962C8B-B14F-4D97-AF65-F5344CB8AC3E}">
        <p14:creationId xmlns:p14="http://schemas.microsoft.com/office/powerpoint/2010/main" val="3869554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0C9FB8DC-D309-3446-8CEB-1CBA4FEC0D56}"/>
              </a:ext>
            </a:extLst>
          </p:cNvPr>
          <p:cNvSpPr/>
          <p:nvPr/>
        </p:nvSpPr>
        <p:spPr>
          <a:xfrm>
            <a:off x="1210813" y="1070494"/>
            <a:ext cx="1725793"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US" altLang="zh-CN" sz="1400" dirty="0" err="1">
                <a:latin typeface="medium-content-sans-serif-font"/>
              </a:rPr>
              <a:t>KittyOwnerShip</a:t>
            </a:r>
            <a:endParaRPr lang="zh-CN" altLang="en-US" sz="1400" dirty="0"/>
          </a:p>
        </p:txBody>
      </p:sp>
      <p:sp>
        <p:nvSpPr>
          <p:cNvPr id="2" name="矩形 1">
            <a:extLst>
              <a:ext uri="{FF2B5EF4-FFF2-40B4-BE49-F238E27FC236}">
                <a16:creationId xmlns:a16="http://schemas.microsoft.com/office/drawing/2014/main" id="{23765AC8-D73C-B14F-A64B-016ADA7CE69E}"/>
              </a:ext>
            </a:extLst>
          </p:cNvPr>
          <p:cNvSpPr/>
          <p:nvPr/>
        </p:nvSpPr>
        <p:spPr>
          <a:xfrm>
            <a:off x="646644" y="1727672"/>
            <a:ext cx="2885449" cy="2031325"/>
          </a:xfrm>
          <a:prstGeom prst="rect">
            <a:avLst/>
          </a:prstGeom>
        </p:spPr>
        <p:txBody>
          <a:bodyPr wrap="square">
            <a:spAutoFit/>
          </a:bodyPr>
          <a:lstStyle/>
          <a:p>
            <a:r>
              <a:rPr lang="zh-CN" altLang="en-US" sz="1200" dirty="0">
                <a:latin typeface="medium-content-sans-serif-font"/>
              </a:rPr>
              <a:t>保证这里的每一只猫都是独一无二无法互换的（</a:t>
            </a:r>
            <a:r>
              <a:rPr lang="en" altLang="zh-CN" sz="1200" dirty="0">
                <a:latin typeface="medium-content-sans-serif-font"/>
              </a:rPr>
              <a:t>non-fungible</a:t>
            </a:r>
            <a:r>
              <a:rPr lang="zh-CN" altLang="en" sz="1200" dirty="0">
                <a:latin typeface="medium-content-sans-serif-font"/>
              </a:rPr>
              <a:t>）。</a:t>
            </a:r>
            <a:endParaRPr lang="en-US" altLang="zh-CN" sz="1200" dirty="0">
              <a:latin typeface="medium-content-sans-serif-font"/>
            </a:endParaRPr>
          </a:p>
          <a:p>
            <a:endParaRPr lang="en-US" altLang="zh-CN" sz="1200" dirty="0">
              <a:latin typeface="medium-content-sans-serif-font"/>
            </a:endParaRPr>
          </a:p>
          <a:p>
            <a:r>
              <a:rPr lang="en" altLang="zh-CN" sz="1200" dirty="0">
                <a:latin typeface="medium-content-sans-serif-font"/>
              </a:rPr>
              <a:t>ERC-721</a:t>
            </a:r>
            <a:r>
              <a:rPr lang="zh-CN" altLang="en" sz="1200" dirty="0">
                <a:latin typeface="medium-content-sans-serif-font"/>
              </a:rPr>
              <a:t>是</a:t>
            </a:r>
            <a:r>
              <a:rPr lang="zh-CN" altLang="en-US" sz="1200" dirty="0">
                <a:latin typeface="medium-content-sans-serif-font"/>
              </a:rPr>
              <a:t>以太坊社区的非同质化代币标准，适用于任何无法互换的电子收集品，每一个</a:t>
            </a:r>
            <a:r>
              <a:rPr lang="en-US" altLang="zh-CN" sz="1200" dirty="0">
                <a:latin typeface="medium-content-sans-serif-font"/>
              </a:rPr>
              <a:t>Token</a:t>
            </a:r>
            <a:r>
              <a:rPr lang="zh-CN" altLang="en-US" sz="1200" dirty="0">
                <a:latin typeface="medium-content-sans-serif-font"/>
              </a:rPr>
              <a:t>具有唯一的标识符，常用于表征具有唯一性的数字资产，如票据、房产、稀有藏品等。</a:t>
            </a:r>
          </a:p>
        </p:txBody>
      </p:sp>
      <p:sp>
        <p:nvSpPr>
          <p:cNvPr id="5" name="矩形 4">
            <a:extLst>
              <a:ext uri="{FF2B5EF4-FFF2-40B4-BE49-F238E27FC236}">
                <a16:creationId xmlns:a16="http://schemas.microsoft.com/office/drawing/2014/main" id="{55972E15-CE94-6F46-996F-FFA85C8AD631}"/>
              </a:ext>
            </a:extLst>
          </p:cNvPr>
          <p:cNvSpPr/>
          <p:nvPr/>
        </p:nvSpPr>
        <p:spPr>
          <a:xfrm>
            <a:off x="4064000" y="1062800"/>
            <a:ext cx="964880" cy="369332"/>
          </a:xfrm>
          <a:prstGeom prst="rect">
            <a:avLst/>
          </a:prstGeom>
        </p:spPr>
        <p:txBody>
          <a:bodyPr wrap="none">
            <a:spAutoFit/>
          </a:bodyPr>
          <a:lstStyle/>
          <a:p>
            <a:r>
              <a:rPr lang="en" altLang="zh-CN" dirty="0">
                <a:latin typeface="medium-content-sans-serif-font"/>
              </a:rPr>
              <a:t>ERC-721</a:t>
            </a:r>
            <a:endParaRPr lang="zh-CN" altLang="en-US" dirty="0"/>
          </a:p>
        </p:txBody>
      </p:sp>
      <p:sp>
        <p:nvSpPr>
          <p:cNvPr id="10" name="矩形 9">
            <a:extLst>
              <a:ext uri="{FF2B5EF4-FFF2-40B4-BE49-F238E27FC236}">
                <a16:creationId xmlns:a16="http://schemas.microsoft.com/office/drawing/2014/main" id="{002AC134-815F-5341-91BC-FDDE94CA1981}"/>
              </a:ext>
            </a:extLst>
          </p:cNvPr>
          <p:cNvSpPr/>
          <p:nvPr/>
        </p:nvSpPr>
        <p:spPr>
          <a:xfrm>
            <a:off x="5183763" y="1116661"/>
            <a:ext cx="1162498" cy="261610"/>
          </a:xfrm>
          <a:prstGeom prst="rect">
            <a:avLst/>
          </a:prstGeom>
        </p:spPr>
        <p:txBody>
          <a:bodyPr wrap="none">
            <a:spAutoFit/>
          </a:bodyPr>
          <a:lstStyle/>
          <a:p>
            <a:r>
              <a:rPr lang="en" altLang="zh-CN" sz="1100" dirty="0">
                <a:hlinkClick r:id="rId3"/>
              </a:rPr>
              <a:t>http://erc721.org/</a:t>
            </a:r>
            <a:endParaRPr lang="zh-CN" altLang="en-US" sz="1100" dirty="0"/>
          </a:p>
        </p:txBody>
      </p:sp>
      <p:sp>
        <p:nvSpPr>
          <p:cNvPr id="15" name="矩形 14">
            <a:extLst>
              <a:ext uri="{FF2B5EF4-FFF2-40B4-BE49-F238E27FC236}">
                <a16:creationId xmlns:a16="http://schemas.microsoft.com/office/drawing/2014/main" id="{9AF2D24A-003D-C945-8DA8-1CD371FD92C2}"/>
              </a:ext>
            </a:extLst>
          </p:cNvPr>
          <p:cNvSpPr/>
          <p:nvPr/>
        </p:nvSpPr>
        <p:spPr>
          <a:xfrm>
            <a:off x="3890682" y="1438440"/>
            <a:ext cx="4064000" cy="2446824"/>
          </a:xfrm>
          <a:prstGeom prst="rect">
            <a:avLst/>
          </a:prstGeom>
        </p:spPr>
        <p:txBody>
          <a:bodyPr>
            <a:spAutoFit/>
          </a:bodyPr>
          <a:lstStyle/>
          <a:p>
            <a:r>
              <a:rPr lang="en" altLang="zh-CN" sz="900" dirty="0"/>
              <a:t>/// @title Interface for contracts conforming to ERC-721: Non-Fungible Tokens /// contract ERC721 { </a:t>
            </a:r>
          </a:p>
          <a:p>
            <a:r>
              <a:rPr lang="zh-CN" altLang="en-US" sz="900" dirty="0"/>
              <a:t>    </a:t>
            </a:r>
            <a:r>
              <a:rPr lang="en" altLang="zh-CN" sz="900" dirty="0"/>
              <a:t>// Events event Transfer(address from, address to, uint256 </a:t>
            </a:r>
            <a:r>
              <a:rPr lang="en" altLang="zh-CN" sz="900" dirty="0" err="1"/>
              <a:t>tokenId</a:t>
            </a:r>
            <a:r>
              <a:rPr lang="en" altLang="zh-CN" sz="900" dirty="0"/>
              <a:t>); </a:t>
            </a:r>
          </a:p>
          <a:p>
            <a:r>
              <a:rPr lang="zh-CN" altLang="en-US" sz="900" dirty="0"/>
              <a:t>    </a:t>
            </a:r>
            <a:r>
              <a:rPr lang="en" altLang="zh-CN" sz="900" dirty="0"/>
              <a:t>event Transfer(address from, address to, uint256 </a:t>
            </a:r>
            <a:r>
              <a:rPr lang="en" altLang="zh-CN" sz="900" dirty="0" err="1"/>
              <a:t>tokenId</a:t>
            </a:r>
            <a:r>
              <a:rPr lang="en" altLang="zh-CN" sz="900" dirty="0"/>
              <a:t>); </a:t>
            </a:r>
          </a:p>
          <a:p>
            <a:r>
              <a:rPr lang="zh-CN" altLang="en-US" sz="900" dirty="0"/>
              <a:t>    </a:t>
            </a:r>
            <a:r>
              <a:rPr lang="en" altLang="zh-CN" sz="900" dirty="0"/>
              <a:t>event Approval(address owner, address approved, uint256 </a:t>
            </a:r>
            <a:r>
              <a:rPr lang="en" altLang="zh-CN" sz="900" dirty="0" err="1"/>
              <a:t>tokenId</a:t>
            </a:r>
            <a:r>
              <a:rPr lang="en" altLang="zh-CN" sz="900" dirty="0"/>
              <a:t>); </a:t>
            </a:r>
          </a:p>
          <a:p>
            <a:endParaRPr lang="en" altLang="zh-CN" sz="900" dirty="0"/>
          </a:p>
          <a:p>
            <a:r>
              <a:rPr lang="zh-CN" altLang="en-US" sz="900" dirty="0"/>
              <a:t>   </a:t>
            </a:r>
            <a:r>
              <a:rPr lang="en" altLang="zh-CN" sz="900" dirty="0"/>
              <a:t>// Required methods</a:t>
            </a:r>
          </a:p>
          <a:p>
            <a:r>
              <a:rPr lang="zh-CN" altLang="en-US" sz="900" dirty="0"/>
              <a:t>    </a:t>
            </a:r>
            <a:r>
              <a:rPr lang="en" altLang="zh-CN" sz="900" dirty="0"/>
              <a:t>function </a:t>
            </a:r>
            <a:r>
              <a:rPr lang="en" altLang="zh-CN" sz="900" dirty="0" err="1"/>
              <a:t>totalSupply</a:t>
            </a:r>
            <a:r>
              <a:rPr lang="en" altLang="zh-CN" sz="900" dirty="0"/>
              <a:t>() public view returns (uint256 total);</a:t>
            </a:r>
          </a:p>
          <a:p>
            <a:r>
              <a:rPr lang="en" altLang="zh-CN" sz="900" dirty="0"/>
              <a:t> </a:t>
            </a:r>
            <a:r>
              <a:rPr lang="zh-CN" altLang="en-US" sz="900" dirty="0"/>
              <a:t>   </a:t>
            </a:r>
            <a:r>
              <a:rPr lang="en" altLang="zh-CN" sz="900" dirty="0"/>
              <a:t>function </a:t>
            </a:r>
            <a:r>
              <a:rPr lang="en" altLang="zh-CN" sz="900" dirty="0" err="1"/>
              <a:t>balanceOf</a:t>
            </a:r>
            <a:r>
              <a:rPr lang="en" altLang="zh-CN" sz="900" dirty="0"/>
              <a:t>(address _owner) public view returns (uint256 balance); </a:t>
            </a:r>
          </a:p>
          <a:p>
            <a:r>
              <a:rPr lang="zh-CN" altLang="en-US" sz="900" dirty="0"/>
              <a:t>    </a:t>
            </a:r>
            <a:r>
              <a:rPr lang="en" altLang="zh-CN" sz="900" dirty="0"/>
              <a:t>function </a:t>
            </a:r>
            <a:r>
              <a:rPr lang="en" altLang="zh-CN" sz="900" dirty="0" err="1"/>
              <a:t>ownerOf</a:t>
            </a:r>
            <a:r>
              <a:rPr lang="en" altLang="zh-CN" sz="900" dirty="0"/>
              <a:t>(uint256 _</a:t>
            </a:r>
            <a:r>
              <a:rPr lang="en" altLang="zh-CN" sz="900" dirty="0" err="1"/>
              <a:t>tokenId</a:t>
            </a:r>
            <a:r>
              <a:rPr lang="en" altLang="zh-CN" sz="900" dirty="0"/>
              <a:t>) external view returns (address owner); </a:t>
            </a:r>
          </a:p>
          <a:p>
            <a:r>
              <a:rPr lang="zh-CN" altLang="en-US" sz="900" dirty="0"/>
              <a:t>    </a:t>
            </a:r>
            <a:r>
              <a:rPr lang="en" altLang="zh-CN" sz="900" dirty="0"/>
              <a:t>function approve(address _to, uint256 _</a:t>
            </a:r>
            <a:r>
              <a:rPr lang="en" altLang="zh-CN" sz="900" dirty="0" err="1"/>
              <a:t>tokenId</a:t>
            </a:r>
            <a:r>
              <a:rPr lang="en" altLang="zh-CN" sz="900" dirty="0"/>
              <a:t>) external; </a:t>
            </a:r>
          </a:p>
          <a:p>
            <a:r>
              <a:rPr lang="zh-CN" altLang="en-US" sz="900" dirty="0"/>
              <a:t>    </a:t>
            </a:r>
            <a:r>
              <a:rPr lang="en" altLang="zh-CN" sz="900" dirty="0"/>
              <a:t>function transfer(address _to, uint256 _</a:t>
            </a:r>
            <a:r>
              <a:rPr lang="en" altLang="zh-CN" sz="900" dirty="0" err="1"/>
              <a:t>tokenId</a:t>
            </a:r>
            <a:r>
              <a:rPr lang="en" altLang="zh-CN" sz="900" dirty="0"/>
              <a:t>) external;</a:t>
            </a:r>
          </a:p>
          <a:p>
            <a:r>
              <a:rPr lang="zh-CN" altLang="en-US" sz="900" dirty="0"/>
              <a:t> </a:t>
            </a:r>
            <a:r>
              <a:rPr lang="en" altLang="zh-CN" sz="900" dirty="0"/>
              <a:t> </a:t>
            </a:r>
            <a:r>
              <a:rPr lang="zh-CN" altLang="en-US" sz="900" dirty="0"/>
              <a:t>  </a:t>
            </a:r>
            <a:r>
              <a:rPr lang="en" altLang="zh-CN" sz="900" dirty="0"/>
              <a:t>function </a:t>
            </a:r>
            <a:r>
              <a:rPr lang="en" altLang="zh-CN" sz="900" dirty="0" err="1"/>
              <a:t>transferFrom</a:t>
            </a:r>
            <a:r>
              <a:rPr lang="en" altLang="zh-CN" sz="900" dirty="0"/>
              <a:t>(address _from, address _to, uint256 _</a:t>
            </a:r>
            <a:r>
              <a:rPr lang="en" altLang="zh-CN" sz="900" dirty="0" err="1"/>
              <a:t>tokenId</a:t>
            </a:r>
            <a:r>
              <a:rPr lang="en" altLang="zh-CN" sz="900" dirty="0"/>
              <a:t>) external; </a:t>
            </a:r>
          </a:p>
          <a:p>
            <a:endParaRPr lang="en" altLang="zh-CN" sz="900" dirty="0"/>
          </a:p>
          <a:p>
            <a:r>
              <a:rPr lang="zh-CN" altLang="en-US" sz="900" dirty="0"/>
              <a:t>    </a:t>
            </a:r>
            <a:r>
              <a:rPr lang="en" altLang="zh-CN" sz="900" dirty="0"/>
              <a:t>// ERC-165 Compatibility (https://</a:t>
            </a:r>
            <a:r>
              <a:rPr lang="en" altLang="zh-CN" sz="900" dirty="0" err="1"/>
              <a:t>github.com</a:t>
            </a:r>
            <a:r>
              <a:rPr lang="en" altLang="zh-CN" sz="900" dirty="0"/>
              <a:t>/</a:t>
            </a:r>
            <a:r>
              <a:rPr lang="en" altLang="zh-CN" sz="900" dirty="0" err="1"/>
              <a:t>ethereum</a:t>
            </a:r>
            <a:r>
              <a:rPr lang="en" altLang="zh-CN" sz="900" dirty="0"/>
              <a:t>/EIPs/issues/165) </a:t>
            </a:r>
          </a:p>
          <a:p>
            <a:r>
              <a:rPr lang="zh-CN" altLang="en-US" sz="900" dirty="0"/>
              <a:t>    </a:t>
            </a:r>
            <a:r>
              <a:rPr lang="en" altLang="zh-CN" sz="900" dirty="0"/>
              <a:t>function </a:t>
            </a:r>
            <a:r>
              <a:rPr lang="en" altLang="zh-CN" sz="900" dirty="0" err="1"/>
              <a:t>supportsInterface</a:t>
            </a:r>
            <a:r>
              <a:rPr lang="en" altLang="zh-CN" sz="900" dirty="0"/>
              <a:t>(bytes4 _</a:t>
            </a:r>
            <a:r>
              <a:rPr lang="en" altLang="zh-CN" sz="900" dirty="0" err="1"/>
              <a:t>interfaceID</a:t>
            </a:r>
            <a:r>
              <a:rPr lang="en" altLang="zh-CN" sz="900" dirty="0"/>
              <a:t>) external view returns (bool); </a:t>
            </a:r>
          </a:p>
          <a:p>
            <a:r>
              <a:rPr lang="en" altLang="zh-CN" sz="900" dirty="0"/>
              <a:t>}</a:t>
            </a:r>
            <a:endParaRPr lang="zh-CN" altLang="en-US" sz="900" dirty="0"/>
          </a:p>
        </p:txBody>
      </p:sp>
      <p:cxnSp>
        <p:nvCxnSpPr>
          <p:cNvPr id="16" name="直线连接符 15">
            <a:extLst>
              <a:ext uri="{FF2B5EF4-FFF2-40B4-BE49-F238E27FC236}">
                <a16:creationId xmlns:a16="http://schemas.microsoft.com/office/drawing/2014/main" id="{998A7D1D-2D4A-D040-A124-DB9658ECBEE5}"/>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245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0C9FB8DC-D309-3446-8CEB-1CBA4FEC0D56}"/>
              </a:ext>
            </a:extLst>
          </p:cNvPr>
          <p:cNvSpPr/>
          <p:nvPr/>
        </p:nvSpPr>
        <p:spPr>
          <a:xfrm>
            <a:off x="1210813" y="1070494"/>
            <a:ext cx="1572738"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US" altLang="zh-CN" sz="1400" dirty="0" err="1">
                <a:latin typeface="medium-content-sans-serif-font"/>
              </a:rPr>
              <a:t>KittyBreeding</a:t>
            </a:r>
            <a:endParaRPr lang="zh-CN" altLang="en-US" sz="1400" dirty="0"/>
          </a:p>
        </p:txBody>
      </p:sp>
      <p:sp>
        <p:nvSpPr>
          <p:cNvPr id="2" name="矩形 1">
            <a:extLst>
              <a:ext uri="{FF2B5EF4-FFF2-40B4-BE49-F238E27FC236}">
                <a16:creationId xmlns:a16="http://schemas.microsoft.com/office/drawing/2014/main" id="{9F07019A-A07A-F248-9259-90110F952FE2}"/>
              </a:ext>
            </a:extLst>
          </p:cNvPr>
          <p:cNvSpPr/>
          <p:nvPr/>
        </p:nvSpPr>
        <p:spPr>
          <a:xfrm>
            <a:off x="446205" y="1778168"/>
            <a:ext cx="3101953" cy="1938992"/>
          </a:xfrm>
          <a:prstGeom prst="rect">
            <a:avLst/>
          </a:prstGeom>
        </p:spPr>
        <p:txBody>
          <a:bodyPr wrap="square">
            <a:spAutoFit/>
          </a:bodyPr>
          <a:lstStyle/>
          <a:p>
            <a:r>
              <a:rPr lang="zh-CN" altLang="en-US" sz="1200" dirty="0">
                <a:latin typeface="medium-content-sans-serif-font"/>
              </a:rPr>
              <a:t>合约定义了：</a:t>
            </a:r>
            <a:endParaRPr lang="en-US" altLang="zh-CN" sz="1200" dirty="0">
              <a:latin typeface="medium-content-sans-serif-font"/>
            </a:endParaRPr>
          </a:p>
          <a:p>
            <a:pPr marL="171450" indent="-171450">
              <a:buFont typeface="Arial" panose="020B0604020202020204" pitchFamily="34" charset="0"/>
              <a:buChar char="•"/>
            </a:pPr>
            <a:r>
              <a:rPr lang="zh-CN" altLang="en-US" sz="1200" dirty="0">
                <a:latin typeface="medium-content-sans-serif-font"/>
              </a:rPr>
              <a:t>提供繁殖服务的公猫列表（之所以说公猫提供服务，是因为默认新出生的猫归母猫的主人所有）</a:t>
            </a:r>
            <a:endParaRPr lang="en-US" altLang="zh-CN" sz="1200" dirty="0">
              <a:latin typeface="medium-content-sans-serif-font"/>
            </a:endParaRPr>
          </a:p>
          <a:p>
            <a:pPr marL="171450" indent="-171450">
              <a:buFont typeface="Arial" panose="020B0604020202020204" pitchFamily="34" charset="0"/>
              <a:buChar char="•"/>
            </a:pPr>
            <a:r>
              <a:rPr lang="zh-CN" altLang="en-US" sz="1200" dirty="0">
                <a:latin typeface="medium-content-sans-serif-font"/>
              </a:rPr>
              <a:t>提供繁殖新的猫咪的合约方法</a:t>
            </a:r>
            <a:endParaRPr lang="en-US" altLang="zh-CN" sz="1200" dirty="0">
              <a:latin typeface="medium-content-sans-serif-font"/>
            </a:endParaRPr>
          </a:p>
          <a:p>
            <a:pPr marL="171450" indent="-171450">
              <a:buFont typeface="Arial" panose="020B0604020202020204" pitchFamily="34" charset="0"/>
              <a:buChar char="•"/>
            </a:pPr>
            <a:r>
              <a:rPr lang="zh-CN" altLang="en-US" sz="1200" dirty="0">
                <a:latin typeface="medium-content-sans-serif-font"/>
              </a:rPr>
              <a:t>一些工具方法</a:t>
            </a:r>
            <a:endParaRPr lang="en-US" altLang="zh-CN" sz="1200" dirty="0">
              <a:latin typeface="medium-content-sans-serif-font"/>
            </a:endParaRPr>
          </a:p>
          <a:p>
            <a:pPr marL="171450" indent="-171450">
              <a:buFont typeface="Arial" panose="020B0604020202020204" pitchFamily="34" charset="0"/>
              <a:buChar char="•"/>
            </a:pPr>
            <a:endParaRPr lang="en-US" altLang="zh-CN" sz="1200" dirty="0">
              <a:latin typeface="medium-content-sans-serif-font"/>
            </a:endParaRPr>
          </a:p>
          <a:p>
            <a:endParaRPr lang="en-US" altLang="zh-CN" sz="1200" dirty="0">
              <a:latin typeface="medium-content-sans-serif-font"/>
            </a:endParaRPr>
          </a:p>
          <a:p>
            <a:r>
              <a:rPr lang="zh-CN" altLang="en-US" sz="1200" dirty="0">
                <a:latin typeface="medium-content-sans-serif-font"/>
              </a:rPr>
              <a:t>该合约依赖于一个定义了基因重组细节的非开源合约 </a:t>
            </a:r>
            <a:r>
              <a:rPr lang="en" altLang="zh-CN" sz="1200" dirty="0" err="1">
                <a:latin typeface="medium-content-sans-serif-font"/>
              </a:rPr>
              <a:t>geneScience</a:t>
            </a:r>
            <a:r>
              <a:rPr lang="zh-CN" altLang="en" sz="1200" dirty="0">
                <a:latin typeface="medium-content-sans-serif-font"/>
              </a:rPr>
              <a:t>。</a:t>
            </a:r>
            <a:endParaRPr lang="zh-CN" altLang="en-US" sz="1200" dirty="0">
              <a:latin typeface="medium-content-sans-serif-font"/>
            </a:endParaRPr>
          </a:p>
        </p:txBody>
      </p:sp>
      <p:sp>
        <p:nvSpPr>
          <p:cNvPr id="5" name="矩形 4">
            <a:extLst>
              <a:ext uri="{FF2B5EF4-FFF2-40B4-BE49-F238E27FC236}">
                <a16:creationId xmlns:a16="http://schemas.microsoft.com/office/drawing/2014/main" id="{E51944FF-22D6-3E45-9BF9-1BAB9A033D7C}"/>
              </a:ext>
            </a:extLst>
          </p:cNvPr>
          <p:cNvSpPr/>
          <p:nvPr/>
        </p:nvSpPr>
        <p:spPr>
          <a:xfrm>
            <a:off x="3926541" y="906505"/>
            <a:ext cx="4064000" cy="2800767"/>
          </a:xfrm>
          <a:prstGeom prst="rect">
            <a:avLst/>
          </a:prstGeom>
        </p:spPr>
        <p:txBody>
          <a:bodyPr>
            <a:spAutoFit/>
          </a:bodyPr>
          <a:lstStyle/>
          <a:p>
            <a:r>
              <a:rPr lang="en" altLang="zh-CN" sz="800" dirty="0"/>
              <a:t>function _</a:t>
            </a:r>
            <a:r>
              <a:rPr lang="en" altLang="zh-CN" sz="800" dirty="0" err="1"/>
              <a:t>breedWith</a:t>
            </a:r>
            <a:r>
              <a:rPr lang="en" altLang="zh-CN" sz="800" dirty="0"/>
              <a:t>(uint256 _</a:t>
            </a:r>
            <a:r>
              <a:rPr lang="en" altLang="zh-CN" sz="800" dirty="0" err="1"/>
              <a:t>matronId</a:t>
            </a:r>
            <a:r>
              <a:rPr lang="en" altLang="zh-CN" sz="800" dirty="0"/>
              <a:t>, uint256 _</a:t>
            </a:r>
            <a:r>
              <a:rPr lang="en" altLang="zh-CN" sz="800" dirty="0" err="1"/>
              <a:t>sireId</a:t>
            </a:r>
            <a:r>
              <a:rPr lang="en" altLang="zh-CN" sz="800" dirty="0"/>
              <a:t>) internal { </a:t>
            </a:r>
          </a:p>
          <a:p>
            <a:r>
              <a:rPr lang="zh-CN" altLang="en-US" sz="800" dirty="0"/>
              <a:t>    </a:t>
            </a:r>
            <a:r>
              <a:rPr lang="en-US" altLang="zh-CN" sz="800" dirty="0"/>
              <a:t>//</a:t>
            </a:r>
            <a:r>
              <a:rPr lang="zh-CN" altLang="en-US" sz="800" dirty="0"/>
              <a:t> 从猫咪集合中根据</a:t>
            </a:r>
            <a:r>
              <a:rPr lang="en-US" altLang="zh-CN" sz="800" dirty="0"/>
              <a:t>id</a:t>
            </a:r>
            <a:r>
              <a:rPr lang="zh-CN" altLang="en-US" sz="800" dirty="0"/>
              <a:t>获取相应猫咪</a:t>
            </a:r>
            <a:r>
              <a:rPr lang="en" altLang="zh-CN" sz="800" dirty="0"/>
              <a:t> </a:t>
            </a:r>
          </a:p>
          <a:p>
            <a:r>
              <a:rPr lang="zh-CN" altLang="en-US" sz="800" dirty="0"/>
              <a:t>    </a:t>
            </a:r>
            <a:r>
              <a:rPr lang="en" altLang="zh-CN" sz="800" dirty="0"/>
              <a:t>Kitty storage sire = kitties[_</a:t>
            </a:r>
            <a:r>
              <a:rPr lang="en" altLang="zh-CN" sz="800" dirty="0" err="1"/>
              <a:t>sireId</a:t>
            </a:r>
            <a:r>
              <a:rPr lang="en" altLang="zh-CN" sz="800" dirty="0"/>
              <a:t>]; </a:t>
            </a:r>
          </a:p>
          <a:p>
            <a:r>
              <a:rPr lang="zh-CN" altLang="en-US" sz="800" dirty="0"/>
              <a:t>    </a:t>
            </a:r>
            <a:r>
              <a:rPr lang="en" altLang="zh-CN" sz="800" dirty="0"/>
              <a:t>Kitty storage matron = kitties[_</a:t>
            </a:r>
            <a:r>
              <a:rPr lang="en" altLang="zh-CN" sz="800" dirty="0" err="1"/>
              <a:t>matronId</a:t>
            </a:r>
            <a:r>
              <a:rPr lang="en" altLang="zh-CN" sz="800" dirty="0"/>
              <a:t>]; </a:t>
            </a:r>
          </a:p>
          <a:p>
            <a:endParaRPr lang="en" altLang="zh-CN" sz="800" dirty="0"/>
          </a:p>
          <a:p>
            <a:r>
              <a:rPr lang="zh-CN" altLang="en-US" sz="800" dirty="0"/>
              <a:t>    </a:t>
            </a:r>
            <a:r>
              <a:rPr lang="en-US" altLang="zh-CN" sz="800" dirty="0"/>
              <a:t>//</a:t>
            </a:r>
            <a:r>
              <a:rPr lang="zh-CN" altLang="en-US" sz="800" dirty="0"/>
              <a:t> 母猫设置为已怀孕，被记录公猫的</a:t>
            </a:r>
            <a:r>
              <a:rPr lang="en-US" altLang="zh-CN" sz="800" dirty="0"/>
              <a:t>id</a:t>
            </a:r>
            <a:endParaRPr lang="en" altLang="zh-CN" sz="800" dirty="0"/>
          </a:p>
          <a:p>
            <a:r>
              <a:rPr lang="zh-CN" altLang="en-US" sz="800" dirty="0"/>
              <a:t>    </a:t>
            </a:r>
            <a:r>
              <a:rPr lang="en" altLang="zh-CN" sz="800" dirty="0" err="1"/>
              <a:t>matron.siringWithId</a:t>
            </a:r>
            <a:r>
              <a:rPr lang="en" altLang="zh-CN" sz="800" dirty="0"/>
              <a:t> = uint32(_</a:t>
            </a:r>
            <a:r>
              <a:rPr lang="en" altLang="zh-CN" sz="800" dirty="0" err="1"/>
              <a:t>sireId</a:t>
            </a:r>
            <a:r>
              <a:rPr lang="en" altLang="zh-CN" sz="800" dirty="0"/>
              <a:t>); </a:t>
            </a:r>
          </a:p>
          <a:p>
            <a:endParaRPr lang="en" altLang="zh-CN" sz="800" dirty="0"/>
          </a:p>
          <a:p>
            <a:r>
              <a:rPr lang="zh-CN" altLang="en-US" sz="800" dirty="0"/>
              <a:t>    </a:t>
            </a:r>
            <a:r>
              <a:rPr lang="en-US" altLang="zh-CN" sz="800" dirty="0"/>
              <a:t>//</a:t>
            </a:r>
            <a:r>
              <a:rPr lang="zh-CN" altLang="en-US" sz="800" dirty="0"/>
              <a:t> 冻结两只猫咪</a:t>
            </a:r>
            <a:endParaRPr lang="en" altLang="zh-CN" sz="800" dirty="0"/>
          </a:p>
          <a:p>
            <a:r>
              <a:rPr lang="zh-CN" altLang="en-US" sz="800" dirty="0"/>
              <a:t>    </a:t>
            </a:r>
            <a:r>
              <a:rPr lang="en" altLang="zh-CN" sz="800" dirty="0"/>
              <a:t>_</a:t>
            </a:r>
            <a:r>
              <a:rPr lang="en" altLang="zh-CN" sz="800" dirty="0" err="1"/>
              <a:t>triggerCooldown</a:t>
            </a:r>
            <a:r>
              <a:rPr lang="en" altLang="zh-CN" sz="800" dirty="0"/>
              <a:t>(sire);</a:t>
            </a:r>
          </a:p>
          <a:p>
            <a:r>
              <a:rPr lang="zh-CN" altLang="en-US" sz="800" dirty="0"/>
              <a:t>   </a:t>
            </a:r>
            <a:r>
              <a:rPr lang="en" altLang="zh-CN" sz="800" dirty="0"/>
              <a:t> _</a:t>
            </a:r>
            <a:r>
              <a:rPr lang="en" altLang="zh-CN" sz="800" dirty="0" err="1"/>
              <a:t>triggerCooldown</a:t>
            </a:r>
            <a:r>
              <a:rPr lang="en" altLang="zh-CN" sz="800" dirty="0"/>
              <a:t>(matron); </a:t>
            </a:r>
          </a:p>
          <a:p>
            <a:endParaRPr lang="en" altLang="zh-CN" sz="800" dirty="0"/>
          </a:p>
          <a:p>
            <a:r>
              <a:rPr lang="zh-CN" altLang="en-US" sz="800" dirty="0"/>
              <a:t>    </a:t>
            </a:r>
            <a:r>
              <a:rPr lang="en-US" altLang="zh-CN" sz="800" dirty="0"/>
              <a:t>//</a:t>
            </a:r>
            <a:r>
              <a:rPr lang="zh-CN" altLang="en-US" sz="800" dirty="0"/>
              <a:t> 清除两只猫的繁殖功能</a:t>
            </a:r>
            <a:endParaRPr lang="en" altLang="zh-CN" sz="800" dirty="0"/>
          </a:p>
          <a:p>
            <a:r>
              <a:rPr lang="zh-CN" altLang="en-US" sz="800" dirty="0"/>
              <a:t>    </a:t>
            </a:r>
            <a:r>
              <a:rPr lang="en" altLang="zh-CN" sz="800" dirty="0"/>
              <a:t>delete </a:t>
            </a:r>
            <a:r>
              <a:rPr lang="en" altLang="zh-CN" sz="800" dirty="0" err="1"/>
              <a:t>sireAllowedToAddress</a:t>
            </a:r>
            <a:r>
              <a:rPr lang="en" altLang="zh-CN" sz="800" dirty="0"/>
              <a:t>[_</a:t>
            </a:r>
            <a:r>
              <a:rPr lang="en" altLang="zh-CN" sz="800" dirty="0" err="1"/>
              <a:t>matronId</a:t>
            </a:r>
            <a:r>
              <a:rPr lang="en" altLang="zh-CN" sz="800" dirty="0"/>
              <a:t>];</a:t>
            </a:r>
          </a:p>
          <a:p>
            <a:r>
              <a:rPr lang="zh-CN" altLang="en-US" sz="800" dirty="0"/>
              <a:t>   </a:t>
            </a:r>
            <a:r>
              <a:rPr lang="en" altLang="zh-CN" sz="800" dirty="0"/>
              <a:t> delete </a:t>
            </a:r>
            <a:r>
              <a:rPr lang="en" altLang="zh-CN" sz="800" dirty="0" err="1"/>
              <a:t>sireAllowedToAddress</a:t>
            </a:r>
            <a:r>
              <a:rPr lang="en" altLang="zh-CN" sz="800" dirty="0"/>
              <a:t>[_</a:t>
            </a:r>
            <a:r>
              <a:rPr lang="en" altLang="zh-CN" sz="800" dirty="0" err="1"/>
              <a:t>sireId</a:t>
            </a:r>
            <a:r>
              <a:rPr lang="en" altLang="zh-CN" sz="800" dirty="0"/>
              <a:t>]; </a:t>
            </a:r>
          </a:p>
          <a:p>
            <a:endParaRPr lang="en" altLang="zh-CN" sz="800" dirty="0"/>
          </a:p>
          <a:p>
            <a:r>
              <a:rPr lang="zh-CN" altLang="en-US" sz="800" dirty="0"/>
              <a:t>    </a:t>
            </a:r>
            <a:r>
              <a:rPr lang="en-US" altLang="zh-CN" sz="800" dirty="0"/>
              <a:t>//</a:t>
            </a:r>
            <a:r>
              <a:rPr lang="zh-CN" altLang="en-US" sz="800" dirty="0"/>
              <a:t> 每当有猫咪怀孕，计数器</a:t>
            </a:r>
            <a:r>
              <a:rPr lang="en-US" altLang="zh-CN" sz="800" dirty="0"/>
              <a:t>+1</a:t>
            </a:r>
            <a:endParaRPr lang="en" altLang="zh-CN" sz="800" dirty="0"/>
          </a:p>
          <a:p>
            <a:r>
              <a:rPr lang="zh-CN" altLang="en-US" sz="800" dirty="0"/>
              <a:t>    </a:t>
            </a:r>
            <a:r>
              <a:rPr lang="en" altLang="zh-CN" sz="800" dirty="0" err="1"/>
              <a:t>pregnantKitties</a:t>
            </a:r>
            <a:r>
              <a:rPr lang="en" altLang="zh-CN" sz="800" dirty="0"/>
              <a:t>++; </a:t>
            </a:r>
          </a:p>
          <a:p>
            <a:endParaRPr lang="en" altLang="zh-CN" sz="800" dirty="0"/>
          </a:p>
          <a:p>
            <a:r>
              <a:rPr lang="zh-CN" altLang="en-US" sz="800" dirty="0"/>
              <a:t>    </a:t>
            </a:r>
            <a:r>
              <a:rPr lang="en" altLang="zh-CN" sz="800" dirty="0"/>
              <a:t>// </a:t>
            </a:r>
            <a:r>
              <a:rPr lang="zh-CN" altLang="en" sz="800" dirty="0"/>
              <a:t>发送</a:t>
            </a:r>
            <a:r>
              <a:rPr lang="zh-CN" altLang="en-US" sz="800" dirty="0"/>
              <a:t>一个怀孕的事件</a:t>
            </a:r>
            <a:endParaRPr lang="en-US" altLang="zh-CN" sz="800" dirty="0"/>
          </a:p>
          <a:p>
            <a:r>
              <a:rPr lang="zh-CN" altLang="en-US" sz="800" dirty="0"/>
              <a:t>   </a:t>
            </a:r>
            <a:r>
              <a:rPr lang="en" altLang="zh-CN" sz="800" dirty="0"/>
              <a:t>Pregnant(</a:t>
            </a:r>
            <a:r>
              <a:rPr lang="en" altLang="zh-CN" sz="800" dirty="0" err="1"/>
              <a:t>kittyIndexToOwner</a:t>
            </a:r>
            <a:r>
              <a:rPr lang="en" altLang="zh-CN" sz="800" dirty="0"/>
              <a:t>[_</a:t>
            </a:r>
            <a:r>
              <a:rPr lang="en" altLang="zh-CN" sz="800" dirty="0" err="1"/>
              <a:t>matronId</a:t>
            </a:r>
            <a:r>
              <a:rPr lang="en" altLang="zh-CN" sz="800" dirty="0"/>
              <a:t>], _</a:t>
            </a:r>
            <a:r>
              <a:rPr lang="en" altLang="zh-CN" sz="800" dirty="0" err="1"/>
              <a:t>matronId</a:t>
            </a:r>
            <a:r>
              <a:rPr lang="en" altLang="zh-CN" sz="800" dirty="0"/>
              <a:t>, _</a:t>
            </a:r>
            <a:r>
              <a:rPr lang="en" altLang="zh-CN" sz="800" dirty="0" err="1"/>
              <a:t>sireId</a:t>
            </a:r>
            <a:r>
              <a:rPr lang="en" altLang="zh-CN" sz="800" dirty="0"/>
              <a:t>, </a:t>
            </a:r>
            <a:r>
              <a:rPr lang="en" altLang="zh-CN" sz="800" dirty="0" err="1"/>
              <a:t>matron.cooldownEndBlock</a:t>
            </a:r>
            <a:r>
              <a:rPr lang="en" altLang="zh-CN" sz="800" dirty="0"/>
              <a:t>); </a:t>
            </a:r>
          </a:p>
          <a:p>
            <a:r>
              <a:rPr lang="en" altLang="zh-CN" sz="800" dirty="0"/>
              <a:t>}</a:t>
            </a:r>
            <a:endParaRPr lang="zh-CN" altLang="en-US" sz="800" dirty="0"/>
          </a:p>
        </p:txBody>
      </p:sp>
      <p:cxnSp>
        <p:nvCxnSpPr>
          <p:cNvPr id="7" name="直线连接符 6">
            <a:extLst>
              <a:ext uri="{FF2B5EF4-FFF2-40B4-BE49-F238E27FC236}">
                <a16:creationId xmlns:a16="http://schemas.microsoft.com/office/drawing/2014/main" id="{1C317939-E1FC-AC47-B428-D661248E80B4}"/>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443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Cryptokitties</a:t>
            </a:r>
            <a:endParaRPr lang="zh-CN" altLang="en-US" noProof="1"/>
          </a:p>
        </p:txBody>
      </p:sp>
      <p:pic>
        <p:nvPicPr>
          <p:cNvPr id="12" name="图片 11">
            <a:extLst>
              <a:ext uri="{FF2B5EF4-FFF2-40B4-BE49-F238E27FC236}">
                <a16:creationId xmlns:a16="http://schemas.microsoft.com/office/drawing/2014/main" id="{B7BEE1BF-1576-3749-B2B5-CF6E12A95D40}"/>
              </a:ext>
            </a:extLst>
          </p:cNvPr>
          <p:cNvPicPr>
            <a:picLocks noChangeAspect="1"/>
          </p:cNvPicPr>
          <p:nvPr/>
        </p:nvPicPr>
        <p:blipFill>
          <a:blip r:embed="rId2"/>
          <a:stretch>
            <a:fillRect/>
          </a:stretch>
        </p:blipFill>
        <p:spPr>
          <a:xfrm>
            <a:off x="377704" y="906505"/>
            <a:ext cx="635756" cy="635756"/>
          </a:xfrm>
          <a:prstGeom prst="rect">
            <a:avLst/>
          </a:prstGeom>
        </p:spPr>
      </p:pic>
      <p:sp>
        <p:nvSpPr>
          <p:cNvPr id="4" name="矩形 3">
            <a:extLst>
              <a:ext uri="{FF2B5EF4-FFF2-40B4-BE49-F238E27FC236}">
                <a16:creationId xmlns:a16="http://schemas.microsoft.com/office/drawing/2014/main" id="{0C9FB8DC-D309-3446-8CEB-1CBA4FEC0D56}"/>
              </a:ext>
            </a:extLst>
          </p:cNvPr>
          <p:cNvSpPr/>
          <p:nvPr/>
        </p:nvSpPr>
        <p:spPr>
          <a:xfrm>
            <a:off x="1210813" y="1070494"/>
            <a:ext cx="1490088" cy="307777"/>
          </a:xfrm>
          <a:prstGeom prst="rect">
            <a:avLst/>
          </a:prstGeom>
        </p:spPr>
        <p:txBody>
          <a:bodyPr wrap="none">
            <a:spAutoFit/>
          </a:bodyPr>
          <a:lstStyle/>
          <a:p>
            <a:r>
              <a:rPr lang="zh-CN" altLang="en" sz="1400" dirty="0">
                <a:latin typeface="medium-content-sans-serif-font"/>
              </a:rPr>
              <a:t>合约</a:t>
            </a:r>
            <a:r>
              <a:rPr lang="zh-CN" altLang="en-US" sz="1400" dirty="0">
                <a:latin typeface="medium-content-sans-serif-font"/>
              </a:rPr>
              <a:t> </a:t>
            </a:r>
            <a:r>
              <a:rPr lang="en-US" altLang="zh-CN" sz="1400" dirty="0" err="1">
                <a:latin typeface="medium-content-sans-serif-font"/>
              </a:rPr>
              <a:t>KittyMinting</a:t>
            </a:r>
            <a:endParaRPr lang="zh-CN" altLang="en-US" sz="1400" dirty="0"/>
          </a:p>
        </p:txBody>
      </p:sp>
      <p:sp>
        <p:nvSpPr>
          <p:cNvPr id="2" name="矩形 1">
            <a:extLst>
              <a:ext uri="{FF2B5EF4-FFF2-40B4-BE49-F238E27FC236}">
                <a16:creationId xmlns:a16="http://schemas.microsoft.com/office/drawing/2014/main" id="{9F07019A-A07A-F248-9259-90110F952FE2}"/>
              </a:ext>
            </a:extLst>
          </p:cNvPr>
          <p:cNvSpPr/>
          <p:nvPr/>
        </p:nvSpPr>
        <p:spPr>
          <a:xfrm>
            <a:off x="446205" y="1778168"/>
            <a:ext cx="3101953" cy="1815882"/>
          </a:xfrm>
          <a:prstGeom prst="rect">
            <a:avLst/>
          </a:prstGeom>
        </p:spPr>
        <p:txBody>
          <a:bodyPr wrap="square">
            <a:spAutoFit/>
          </a:bodyPr>
          <a:lstStyle/>
          <a:p>
            <a:r>
              <a:rPr lang="zh-CN" altLang="en-US" sz="1200" dirty="0"/>
              <a:t>负责</a:t>
            </a:r>
            <a:r>
              <a:rPr lang="en-US" altLang="zh-CN" sz="1200" dirty="0"/>
              <a:t>0</a:t>
            </a:r>
            <a:r>
              <a:rPr lang="zh-CN" altLang="en-US" sz="1200" dirty="0"/>
              <a:t>世代猫咪的生成。允许我们生成最多</a:t>
            </a:r>
            <a:r>
              <a:rPr lang="en-US" altLang="zh-CN" sz="1200" dirty="0"/>
              <a:t>5000</a:t>
            </a:r>
            <a:r>
              <a:rPr lang="zh-CN" altLang="en-US" sz="1200" dirty="0"/>
              <a:t>只推广用的免费赠送</a:t>
            </a:r>
            <a:r>
              <a:rPr lang="en-US" altLang="zh-CN" sz="1200" dirty="0"/>
              <a:t>0</a:t>
            </a:r>
            <a:r>
              <a:rPr lang="zh-CN" altLang="en-US" sz="1200" dirty="0"/>
              <a:t>世代猫，而其余的</a:t>
            </a:r>
            <a:r>
              <a:rPr lang="en-US" altLang="zh-CN" sz="1200" dirty="0"/>
              <a:t>0</a:t>
            </a:r>
            <a:r>
              <a:rPr lang="zh-CN" altLang="en-US" sz="1200" dirty="0"/>
              <a:t>世代猫则需要通过程序生成（包括决定初始价格）并且直接放置到市场上进行拍卖。</a:t>
            </a:r>
            <a:endParaRPr lang="en-US" altLang="zh-CN" sz="1200" dirty="0"/>
          </a:p>
          <a:p>
            <a:endParaRPr lang="en-US" altLang="zh-CN" sz="1200" dirty="0"/>
          </a:p>
          <a:p>
            <a:r>
              <a:rPr lang="zh-CN" altLang="en-US" sz="1200" dirty="0"/>
              <a:t>以太猫中的</a:t>
            </a:r>
            <a:r>
              <a:rPr lang="en-US" altLang="zh-CN" sz="1200" dirty="0"/>
              <a:t>0</a:t>
            </a:r>
            <a:r>
              <a:rPr lang="zh-CN" altLang="en-US" sz="1200" dirty="0"/>
              <a:t>世代猫上限为</a:t>
            </a:r>
            <a:r>
              <a:rPr lang="en-US" altLang="zh-CN" sz="1200" dirty="0"/>
              <a:t>50000</a:t>
            </a:r>
            <a:r>
              <a:rPr lang="zh-CN" altLang="en-US" sz="1200" dirty="0"/>
              <a:t>只，其余的新猫只能通过既存猫咪间“繁殖”来生成了。</a:t>
            </a:r>
            <a:endParaRPr lang="en-US" altLang="zh-CN" sz="1200" dirty="0">
              <a:latin typeface="medium-content-sans-serif-font"/>
            </a:endParaRPr>
          </a:p>
          <a:p>
            <a:endParaRPr lang="en-US" altLang="zh-CN" sz="1200" dirty="0">
              <a:latin typeface="medium-content-sans-serif-font"/>
            </a:endParaRPr>
          </a:p>
          <a:p>
            <a:r>
              <a:rPr lang="en" altLang="zh-CN" sz="800" dirty="0"/>
              <a:t>uint256 public constant PROMO_CREATION_LIMIT = 5000; </a:t>
            </a:r>
          </a:p>
          <a:p>
            <a:r>
              <a:rPr lang="en" altLang="zh-CN" sz="800" dirty="0"/>
              <a:t>uint256 public constant GEN0_CREATION_LIMIT = 45000;</a:t>
            </a:r>
            <a:endParaRPr lang="zh-CN" altLang="en-US" sz="800" dirty="0">
              <a:latin typeface="medium-content-sans-serif-font"/>
            </a:endParaRPr>
          </a:p>
        </p:txBody>
      </p:sp>
      <p:sp>
        <p:nvSpPr>
          <p:cNvPr id="5" name="矩形 4">
            <a:extLst>
              <a:ext uri="{FF2B5EF4-FFF2-40B4-BE49-F238E27FC236}">
                <a16:creationId xmlns:a16="http://schemas.microsoft.com/office/drawing/2014/main" id="{E51944FF-22D6-3E45-9BF9-1BAB9A033D7C}"/>
              </a:ext>
            </a:extLst>
          </p:cNvPr>
          <p:cNvSpPr/>
          <p:nvPr/>
        </p:nvSpPr>
        <p:spPr>
          <a:xfrm>
            <a:off x="3926541" y="906505"/>
            <a:ext cx="4028140" cy="2862322"/>
          </a:xfrm>
          <a:prstGeom prst="rect">
            <a:avLst/>
          </a:prstGeom>
        </p:spPr>
        <p:txBody>
          <a:bodyPr wrap="square">
            <a:spAutoFit/>
          </a:bodyPr>
          <a:lstStyle/>
          <a:p>
            <a:r>
              <a:rPr lang="en" altLang="zh-CN" sz="900" dirty="0"/>
              <a:t>function </a:t>
            </a:r>
            <a:r>
              <a:rPr lang="en" altLang="zh-CN" sz="900" dirty="0" err="1"/>
              <a:t>createPromoKitty</a:t>
            </a:r>
            <a:r>
              <a:rPr lang="en" altLang="zh-CN" sz="900" dirty="0"/>
              <a:t>(uint256 _genes, address _owner) external </a:t>
            </a:r>
            <a:r>
              <a:rPr lang="en" altLang="zh-CN" sz="900" dirty="0" err="1"/>
              <a:t>onlyCOO</a:t>
            </a:r>
            <a:r>
              <a:rPr lang="en" altLang="zh-CN" sz="900" dirty="0"/>
              <a:t> { </a:t>
            </a:r>
          </a:p>
          <a:p>
            <a:r>
              <a:rPr lang="zh-CN" altLang="en-US" sz="900" dirty="0"/>
              <a:t>    </a:t>
            </a:r>
            <a:r>
              <a:rPr lang="en" altLang="zh-CN" sz="900" dirty="0"/>
              <a:t>address </a:t>
            </a:r>
            <a:r>
              <a:rPr lang="en" altLang="zh-CN" sz="900" dirty="0" err="1"/>
              <a:t>kittyOwner</a:t>
            </a:r>
            <a:r>
              <a:rPr lang="en" altLang="zh-CN" sz="900" dirty="0"/>
              <a:t> = _owner; </a:t>
            </a:r>
          </a:p>
          <a:p>
            <a:r>
              <a:rPr lang="zh-CN" altLang="en-US" sz="900" dirty="0"/>
              <a:t>    </a:t>
            </a:r>
            <a:r>
              <a:rPr lang="en" altLang="zh-CN" sz="900" dirty="0"/>
              <a:t>if (</a:t>
            </a:r>
            <a:r>
              <a:rPr lang="en" altLang="zh-CN" sz="900" dirty="0" err="1"/>
              <a:t>kittyOwner</a:t>
            </a:r>
            <a:r>
              <a:rPr lang="en" altLang="zh-CN" sz="900" dirty="0"/>
              <a:t> == address(0)) { </a:t>
            </a:r>
            <a:r>
              <a:rPr lang="en" altLang="zh-CN" sz="900" dirty="0" err="1"/>
              <a:t>kittyOwner</a:t>
            </a:r>
            <a:r>
              <a:rPr lang="en" altLang="zh-CN" sz="900" dirty="0"/>
              <a:t> = </a:t>
            </a:r>
            <a:r>
              <a:rPr lang="en" altLang="zh-CN" sz="900" dirty="0" err="1"/>
              <a:t>cooAddress</a:t>
            </a:r>
            <a:r>
              <a:rPr lang="en" altLang="zh-CN" sz="900" dirty="0"/>
              <a:t>; } </a:t>
            </a:r>
            <a:r>
              <a:rPr lang="zh-CN" altLang="en-US" sz="900" dirty="0"/>
              <a:t>  </a:t>
            </a:r>
            <a:endParaRPr lang="en-US" altLang="zh-CN" sz="900" dirty="0"/>
          </a:p>
          <a:p>
            <a:r>
              <a:rPr lang="zh-CN" altLang="en-US" sz="900" dirty="0"/>
              <a:t>    </a:t>
            </a:r>
            <a:r>
              <a:rPr lang="en" altLang="zh-CN" sz="900" dirty="0"/>
              <a:t>require(</a:t>
            </a:r>
            <a:r>
              <a:rPr lang="en" altLang="zh-CN" sz="900" dirty="0" err="1"/>
              <a:t>promoCreatedCount</a:t>
            </a:r>
            <a:r>
              <a:rPr lang="en" altLang="zh-CN" sz="900" dirty="0"/>
              <a:t> &lt; PROMO_CREATION_LIMIT);</a:t>
            </a:r>
          </a:p>
          <a:p>
            <a:r>
              <a:rPr lang="zh-CN" altLang="en-US" sz="900" dirty="0"/>
              <a:t>   </a:t>
            </a:r>
            <a:r>
              <a:rPr lang="en" altLang="zh-CN" sz="900" dirty="0"/>
              <a:t> </a:t>
            </a:r>
            <a:r>
              <a:rPr lang="en" altLang="zh-CN" sz="900" dirty="0" err="1"/>
              <a:t>promoCreatedCount</a:t>
            </a:r>
            <a:r>
              <a:rPr lang="en" altLang="zh-CN" sz="900" dirty="0"/>
              <a:t>++;</a:t>
            </a:r>
          </a:p>
          <a:p>
            <a:r>
              <a:rPr lang="zh-CN" altLang="en-US" sz="900" dirty="0"/>
              <a:t>    </a:t>
            </a:r>
            <a:r>
              <a:rPr lang="en" altLang="zh-CN" sz="900" dirty="0"/>
              <a:t>_</a:t>
            </a:r>
            <a:r>
              <a:rPr lang="en" altLang="zh-CN" sz="900" dirty="0" err="1"/>
              <a:t>createKitty</a:t>
            </a:r>
            <a:r>
              <a:rPr lang="en" altLang="zh-CN" sz="900" dirty="0"/>
              <a:t>(0, 0, 0, _genes, </a:t>
            </a:r>
            <a:r>
              <a:rPr lang="en" altLang="zh-CN" sz="900" dirty="0" err="1"/>
              <a:t>kittyOwner</a:t>
            </a:r>
            <a:r>
              <a:rPr lang="en" altLang="zh-CN" sz="900" dirty="0"/>
              <a:t>); </a:t>
            </a:r>
          </a:p>
          <a:p>
            <a:r>
              <a:rPr lang="en" altLang="zh-CN" sz="900" dirty="0"/>
              <a:t>} </a:t>
            </a:r>
          </a:p>
          <a:p>
            <a:endParaRPr lang="en" altLang="zh-CN" sz="900" dirty="0"/>
          </a:p>
          <a:p>
            <a:r>
              <a:rPr lang="en" altLang="zh-CN" sz="900" dirty="0"/>
              <a:t>function createGen0Auction(uint256 _genes) external </a:t>
            </a:r>
            <a:r>
              <a:rPr lang="en" altLang="zh-CN" sz="900" dirty="0" err="1"/>
              <a:t>onlyCOO</a:t>
            </a:r>
            <a:r>
              <a:rPr lang="en" altLang="zh-CN" sz="900" dirty="0"/>
              <a:t> { </a:t>
            </a:r>
          </a:p>
          <a:p>
            <a:r>
              <a:rPr lang="zh-CN" altLang="en-US" sz="900" dirty="0"/>
              <a:t>    </a:t>
            </a:r>
            <a:r>
              <a:rPr lang="en" altLang="zh-CN" sz="900" dirty="0"/>
              <a:t>require(gen0CreatedCount &lt; GEN0_CREATION_LIMIT); </a:t>
            </a:r>
          </a:p>
          <a:p>
            <a:r>
              <a:rPr lang="zh-CN" altLang="en-US" sz="900" dirty="0"/>
              <a:t>    </a:t>
            </a:r>
            <a:r>
              <a:rPr lang="en" altLang="zh-CN" sz="900" dirty="0"/>
              <a:t>uint256 </a:t>
            </a:r>
            <a:r>
              <a:rPr lang="en" altLang="zh-CN" sz="900" dirty="0" err="1"/>
              <a:t>kittyId</a:t>
            </a:r>
            <a:r>
              <a:rPr lang="en" altLang="zh-CN" sz="900" dirty="0"/>
              <a:t> = _</a:t>
            </a:r>
            <a:r>
              <a:rPr lang="en" altLang="zh-CN" sz="900" dirty="0" err="1"/>
              <a:t>createKitty</a:t>
            </a:r>
            <a:r>
              <a:rPr lang="en" altLang="zh-CN" sz="900" dirty="0"/>
              <a:t>(0, 0, 0, _genes, address(this)); </a:t>
            </a:r>
          </a:p>
          <a:p>
            <a:r>
              <a:rPr lang="zh-CN" altLang="en-US" sz="900" dirty="0"/>
              <a:t>    </a:t>
            </a:r>
            <a:r>
              <a:rPr lang="en" altLang="zh-CN" sz="900" dirty="0"/>
              <a:t>_approve(</a:t>
            </a:r>
            <a:r>
              <a:rPr lang="en" altLang="zh-CN" sz="900" dirty="0" err="1"/>
              <a:t>kittyId</a:t>
            </a:r>
            <a:r>
              <a:rPr lang="en" altLang="zh-CN" sz="900" dirty="0"/>
              <a:t>, </a:t>
            </a:r>
            <a:r>
              <a:rPr lang="en" altLang="zh-CN" sz="900" dirty="0" err="1"/>
              <a:t>saleAuction</a:t>
            </a:r>
            <a:r>
              <a:rPr lang="en" altLang="zh-CN" sz="900" dirty="0"/>
              <a:t>); </a:t>
            </a:r>
          </a:p>
          <a:p>
            <a:r>
              <a:rPr lang="zh-CN" altLang="en-US" sz="900" dirty="0"/>
              <a:t>    </a:t>
            </a:r>
            <a:r>
              <a:rPr lang="en" altLang="zh-CN" sz="900" dirty="0" err="1"/>
              <a:t>saleAuction.createAuction</a:t>
            </a:r>
            <a:r>
              <a:rPr lang="en" altLang="zh-CN" sz="900" dirty="0"/>
              <a:t>( </a:t>
            </a:r>
          </a:p>
          <a:p>
            <a:r>
              <a:rPr lang="zh-CN" altLang="en-US" sz="900" dirty="0"/>
              <a:t>        </a:t>
            </a:r>
            <a:r>
              <a:rPr lang="en" altLang="zh-CN" sz="900" dirty="0" err="1"/>
              <a:t>kittyId</a:t>
            </a:r>
            <a:r>
              <a:rPr lang="en" altLang="zh-CN" sz="900" dirty="0"/>
              <a:t>, </a:t>
            </a:r>
          </a:p>
          <a:p>
            <a:r>
              <a:rPr lang="zh-CN" altLang="en-US" sz="900" dirty="0"/>
              <a:t>        </a:t>
            </a:r>
            <a:r>
              <a:rPr lang="en" altLang="zh-CN" sz="900" dirty="0"/>
              <a:t>_computeNextGen0Price(), </a:t>
            </a:r>
          </a:p>
          <a:p>
            <a:r>
              <a:rPr lang="zh-CN" altLang="en-US" sz="900" dirty="0"/>
              <a:t>        </a:t>
            </a:r>
            <a:r>
              <a:rPr lang="en" altLang="zh-CN" sz="900" dirty="0"/>
              <a:t>0, </a:t>
            </a:r>
          </a:p>
          <a:p>
            <a:r>
              <a:rPr lang="zh-CN" altLang="en-US" sz="900" dirty="0"/>
              <a:t>        </a:t>
            </a:r>
            <a:r>
              <a:rPr lang="en" altLang="zh-CN" sz="900" dirty="0"/>
              <a:t>GEN0_AUCTION_DURATION, address(this)</a:t>
            </a:r>
          </a:p>
          <a:p>
            <a:r>
              <a:rPr lang="zh-CN" altLang="en-US" sz="900" dirty="0"/>
              <a:t>   </a:t>
            </a:r>
            <a:r>
              <a:rPr lang="en" altLang="zh-CN" sz="900" dirty="0"/>
              <a:t> ); </a:t>
            </a:r>
          </a:p>
          <a:p>
            <a:r>
              <a:rPr lang="zh-CN" altLang="en-US" sz="900" dirty="0"/>
              <a:t>    </a:t>
            </a:r>
            <a:r>
              <a:rPr lang="en" altLang="zh-CN" sz="900" dirty="0"/>
              <a:t>gen0CreatedCount++; </a:t>
            </a:r>
          </a:p>
          <a:p>
            <a:r>
              <a:rPr lang="en" altLang="zh-CN" sz="900" dirty="0"/>
              <a:t>}</a:t>
            </a:r>
            <a:endParaRPr lang="zh-CN" altLang="en-US" sz="900" dirty="0"/>
          </a:p>
        </p:txBody>
      </p:sp>
      <p:cxnSp>
        <p:nvCxnSpPr>
          <p:cNvPr id="7" name="直线连接符 6">
            <a:extLst>
              <a:ext uri="{FF2B5EF4-FFF2-40B4-BE49-F238E27FC236}">
                <a16:creationId xmlns:a16="http://schemas.microsoft.com/office/drawing/2014/main" id="{1C317939-E1FC-AC47-B428-D661248E80B4}"/>
              </a:ext>
            </a:extLst>
          </p:cNvPr>
          <p:cNvCxnSpPr/>
          <p:nvPr/>
        </p:nvCxnSpPr>
        <p:spPr>
          <a:xfrm>
            <a:off x="3807012" y="717176"/>
            <a:ext cx="0" cy="35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051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THE</a:t>
            </a:r>
            <a:r>
              <a:rPr lang="zh-CN" altLang="en-US" sz="2135" noProof="1">
                <a:sym typeface="+mn-ea"/>
              </a:rPr>
              <a:t> </a:t>
            </a:r>
            <a:r>
              <a:rPr lang="en-US" altLang="zh-CN" sz="2135" noProof="1">
                <a:sym typeface="+mn-ea"/>
              </a:rPr>
              <a:t>DAO</a:t>
            </a:r>
            <a:endParaRPr lang="zh-CN" altLang="en-US" noProof="1"/>
          </a:p>
        </p:txBody>
      </p:sp>
      <p:pic>
        <p:nvPicPr>
          <p:cNvPr id="5" name="图片 4">
            <a:extLst>
              <a:ext uri="{FF2B5EF4-FFF2-40B4-BE49-F238E27FC236}">
                <a16:creationId xmlns:a16="http://schemas.microsoft.com/office/drawing/2014/main" id="{FADC241C-830C-1847-91C4-13B309CF1D28}"/>
              </a:ext>
            </a:extLst>
          </p:cNvPr>
          <p:cNvPicPr>
            <a:picLocks noChangeAspect="1"/>
          </p:cNvPicPr>
          <p:nvPr/>
        </p:nvPicPr>
        <p:blipFill>
          <a:blip r:embed="rId2"/>
          <a:stretch>
            <a:fillRect/>
          </a:stretch>
        </p:blipFill>
        <p:spPr>
          <a:xfrm>
            <a:off x="319312" y="858714"/>
            <a:ext cx="386467" cy="386467"/>
          </a:xfrm>
          <a:prstGeom prst="rect">
            <a:avLst/>
          </a:prstGeom>
        </p:spPr>
      </p:pic>
      <p:sp>
        <p:nvSpPr>
          <p:cNvPr id="8" name="矩形 7">
            <a:extLst>
              <a:ext uri="{FF2B5EF4-FFF2-40B4-BE49-F238E27FC236}">
                <a16:creationId xmlns:a16="http://schemas.microsoft.com/office/drawing/2014/main" id="{79309EE0-AC1E-BE4D-A43E-1FFAE8D2AB35}"/>
              </a:ext>
            </a:extLst>
          </p:cNvPr>
          <p:cNvSpPr/>
          <p:nvPr/>
        </p:nvSpPr>
        <p:spPr>
          <a:xfrm>
            <a:off x="705779" y="1319484"/>
            <a:ext cx="6316574" cy="2908489"/>
          </a:xfrm>
          <a:prstGeom prst="rect">
            <a:avLst/>
          </a:prstGeom>
        </p:spPr>
        <p:txBody>
          <a:bodyPr wrap="square">
            <a:spAutoFit/>
          </a:bodyPr>
          <a:lstStyle/>
          <a:p>
            <a:r>
              <a:rPr lang="en" altLang="zh-CN" sz="1200" dirty="0">
                <a:latin typeface="medium-content-sans-serif-font"/>
              </a:rPr>
              <a:t>DAO</a:t>
            </a:r>
            <a:r>
              <a:rPr lang="zh-CN" altLang="en" sz="1200" dirty="0">
                <a:latin typeface="medium-content-sans-serif-font"/>
              </a:rPr>
              <a:t>（</a:t>
            </a:r>
            <a:r>
              <a:rPr lang="en" altLang="zh-CN" sz="1200" dirty="0">
                <a:latin typeface="medium-content-sans-serif-font"/>
              </a:rPr>
              <a:t>Decentralized Autonomous Organization</a:t>
            </a:r>
            <a:r>
              <a:rPr lang="zh-CN" altLang="en" sz="1200" dirty="0">
                <a:latin typeface="medium-content-sans-serif-font"/>
              </a:rPr>
              <a:t>）</a:t>
            </a:r>
            <a:r>
              <a:rPr lang="zh-CN" altLang="en-US" sz="1200" dirty="0">
                <a:latin typeface="medium-content-sans-serif-font"/>
              </a:rPr>
              <a:t>是一种通过智能合约将个体与个体、个人与组织、或组织与组织联系在一起的新型组织形式。</a:t>
            </a:r>
            <a:endParaRPr lang="en-US" altLang="zh-CN" sz="1200" dirty="0">
              <a:latin typeface="medium-content-sans-serif-font"/>
            </a:endParaRPr>
          </a:p>
          <a:p>
            <a:endParaRPr lang="en-US" altLang="zh-CN" sz="1200" dirty="0">
              <a:latin typeface="medium-content-sans-serif-font"/>
            </a:endParaRPr>
          </a:p>
          <a:p>
            <a:r>
              <a:rPr lang="en" altLang="zh-CN" sz="1200" dirty="0">
                <a:latin typeface="medium-content-sans-serif-font"/>
              </a:rPr>
              <a:t>The DAO</a:t>
            </a:r>
            <a:r>
              <a:rPr lang="zh-CN" altLang="en-US" sz="1200" dirty="0">
                <a:latin typeface="medium-content-sans-serif-font"/>
              </a:rPr>
              <a:t>项目于</a:t>
            </a:r>
            <a:r>
              <a:rPr lang="en-US" altLang="zh-CN" sz="1200" dirty="0">
                <a:latin typeface="medium-content-sans-serif-font"/>
              </a:rPr>
              <a:t>2016</a:t>
            </a:r>
            <a:r>
              <a:rPr lang="zh-CN" altLang="en-US" sz="1200" dirty="0">
                <a:latin typeface="medium-content-sans-serif-font"/>
              </a:rPr>
              <a:t>年</a:t>
            </a:r>
            <a:r>
              <a:rPr lang="en-US" altLang="zh-CN" sz="1200" dirty="0">
                <a:latin typeface="medium-content-sans-serif-font"/>
              </a:rPr>
              <a:t>4</a:t>
            </a:r>
            <a:r>
              <a:rPr lang="zh-CN" altLang="en-US" sz="1200" dirty="0">
                <a:latin typeface="medium-content-sans-serif-font"/>
              </a:rPr>
              <a:t>月</a:t>
            </a:r>
            <a:r>
              <a:rPr lang="en-US" altLang="zh-CN" sz="1200" dirty="0">
                <a:latin typeface="medium-content-sans-serif-font"/>
              </a:rPr>
              <a:t>30</a:t>
            </a:r>
            <a:r>
              <a:rPr lang="zh-CN" altLang="en-US" sz="1200" dirty="0">
                <a:latin typeface="medium-content-sans-serif-font"/>
              </a:rPr>
              <a:t>日开始，融资窗口开放了</a:t>
            </a:r>
            <a:r>
              <a:rPr lang="en-US" altLang="zh-CN" sz="1200" dirty="0">
                <a:latin typeface="medium-content-sans-serif-font"/>
              </a:rPr>
              <a:t>28</a:t>
            </a:r>
            <a:r>
              <a:rPr lang="zh-CN" altLang="en-US" sz="1200" dirty="0">
                <a:latin typeface="medium-content-sans-serif-font"/>
              </a:rPr>
              <a:t>天。截止</a:t>
            </a:r>
            <a:r>
              <a:rPr lang="en-US" altLang="zh-CN" sz="1200" dirty="0">
                <a:latin typeface="medium-content-sans-serif-font"/>
              </a:rPr>
              <a:t>5</a:t>
            </a:r>
            <a:r>
              <a:rPr lang="zh-CN" altLang="en-US" sz="1200" dirty="0">
                <a:latin typeface="medium-content-sans-serif-font"/>
              </a:rPr>
              <a:t>月</a:t>
            </a:r>
            <a:r>
              <a:rPr lang="en-US" altLang="zh-CN" sz="1200" dirty="0">
                <a:latin typeface="medium-content-sans-serif-font"/>
              </a:rPr>
              <a:t>15</a:t>
            </a:r>
            <a:r>
              <a:rPr lang="zh-CN" altLang="en-US" sz="1200" dirty="0">
                <a:latin typeface="medium-content-sans-serif-font"/>
              </a:rPr>
              <a:t>日这个项目筹得了超过一亿美元，而到整个融资期结束，共有超过</a:t>
            </a:r>
            <a:r>
              <a:rPr lang="en-US" altLang="zh-CN" sz="1200" dirty="0">
                <a:latin typeface="medium-content-sans-serif-font"/>
              </a:rPr>
              <a:t>11,000</a:t>
            </a:r>
            <a:r>
              <a:rPr lang="zh-CN" altLang="en-US" sz="1200" dirty="0">
                <a:latin typeface="medium-content-sans-serif-font"/>
              </a:rPr>
              <a:t>位热情的成员参与进来，筹得</a:t>
            </a:r>
            <a:r>
              <a:rPr lang="en-US" altLang="zh-CN" sz="1200" dirty="0">
                <a:latin typeface="medium-content-sans-serif-font"/>
              </a:rPr>
              <a:t>1.5</a:t>
            </a:r>
            <a:r>
              <a:rPr lang="zh-CN" altLang="en-US" sz="1200" dirty="0">
                <a:latin typeface="medium-content-sans-serif-font"/>
              </a:rPr>
              <a:t>亿美元，成为历史上最大的众筹项目。</a:t>
            </a:r>
            <a:r>
              <a:rPr lang="en" altLang="zh-CN" sz="1200" dirty="0">
                <a:latin typeface="medium-content-sans-serif-font"/>
              </a:rPr>
              <a:t>The DAO</a:t>
            </a:r>
            <a:r>
              <a:rPr lang="zh-CN" altLang="en-US" sz="1200" dirty="0">
                <a:latin typeface="medium-content-sans-serif-font"/>
              </a:rPr>
              <a:t>所集资的钱远远超过其创建者的预期。</a:t>
            </a:r>
            <a:endParaRPr lang="en-US" altLang="zh-CN" sz="1200" dirty="0">
              <a:latin typeface="medium-content-sans-serif-font"/>
            </a:endParaRPr>
          </a:p>
          <a:p>
            <a:endParaRPr lang="en-US" altLang="zh-CN" sz="1200" dirty="0">
              <a:latin typeface="medium-content-sans-serif-font"/>
            </a:endParaRPr>
          </a:p>
          <a:p>
            <a:r>
              <a:rPr lang="zh-CN" altLang="en-US" sz="1100" dirty="0">
                <a:solidFill>
                  <a:srgbClr val="3A4A6A"/>
                </a:solidFill>
                <a:latin typeface="medium-content-sans-serif-font"/>
              </a:rPr>
              <a:t>运作方式：</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部署运行智能合约代码</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初始融资阶段，人们添加资金来购买</a:t>
            </a:r>
            <a:r>
              <a:rPr lang="en-US" altLang="zh-CN" sz="1100" dirty="0">
                <a:solidFill>
                  <a:srgbClr val="3A4A6A"/>
                </a:solidFill>
                <a:latin typeface="medium-content-sans-serif-font"/>
              </a:rPr>
              <a:t>DAO</a:t>
            </a:r>
            <a:r>
              <a:rPr lang="zh-CN" altLang="en-US" sz="1100" dirty="0">
                <a:solidFill>
                  <a:srgbClr val="3A4A6A"/>
                </a:solidFill>
                <a:latin typeface="medium-content-sans-serif-font"/>
              </a:rPr>
              <a:t>代币，来代表其所有权</a:t>
            </a:r>
            <a:r>
              <a:rPr lang="en-US" altLang="zh-CN" sz="1100" dirty="0">
                <a:solidFill>
                  <a:srgbClr val="3A4A6A"/>
                </a:solidFill>
                <a:latin typeface="medium-content-sans-serif-font"/>
              </a:rPr>
              <a:t>——</a:t>
            </a:r>
            <a:r>
              <a:rPr lang="zh-CN" altLang="en-US" sz="1100" dirty="0">
                <a:solidFill>
                  <a:srgbClr val="3A4A6A"/>
                </a:solidFill>
                <a:latin typeface="medium-content-sans-serif-font"/>
              </a:rPr>
              <a:t>这个过程叫做众销，或者首次代币发行（</a:t>
            </a:r>
            <a:r>
              <a:rPr lang="en" altLang="zh-CN" sz="1100" dirty="0">
                <a:solidFill>
                  <a:srgbClr val="3A4A6A"/>
                </a:solidFill>
                <a:latin typeface="medium-content-sans-serif-font"/>
              </a:rPr>
              <a:t>ICO</a:t>
            </a:r>
            <a:r>
              <a:rPr lang="zh-CN" altLang="en" sz="1100" dirty="0">
                <a:solidFill>
                  <a:srgbClr val="3A4A6A"/>
                </a:solidFill>
                <a:latin typeface="medium-content-sans-serif-font"/>
              </a:rPr>
              <a:t>）</a:t>
            </a:r>
            <a:r>
              <a:rPr lang="en" altLang="zh-CN" sz="1100" dirty="0">
                <a:solidFill>
                  <a:srgbClr val="3A4A6A"/>
                </a:solidFill>
                <a:latin typeface="medium-content-sans-serif-font"/>
              </a:rPr>
              <a:t>——</a:t>
            </a:r>
            <a:r>
              <a:rPr lang="zh-CN" altLang="en-US" sz="1100" dirty="0">
                <a:solidFill>
                  <a:srgbClr val="3A4A6A"/>
                </a:solidFill>
                <a:latin typeface="medium-content-sans-serif-font"/>
              </a:rPr>
              <a:t>为其提供所需资源。</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当融资结束后，</a:t>
            </a:r>
            <a:r>
              <a:rPr lang="en" altLang="zh-CN" sz="1100" dirty="0">
                <a:solidFill>
                  <a:srgbClr val="3A4A6A"/>
                </a:solidFill>
                <a:latin typeface="medium-content-sans-serif-font"/>
              </a:rPr>
              <a:t>DAO</a:t>
            </a:r>
            <a:r>
              <a:rPr lang="zh-CN" altLang="en-US" sz="1100" dirty="0">
                <a:solidFill>
                  <a:srgbClr val="3A4A6A"/>
                </a:solidFill>
                <a:latin typeface="medium-content-sans-serif-font"/>
              </a:rPr>
              <a:t>项目就可以开始利用融到的钱真正开始运作。</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人们开始像</a:t>
            </a:r>
            <a:r>
              <a:rPr lang="en" altLang="zh-CN" sz="1100" dirty="0">
                <a:solidFill>
                  <a:srgbClr val="3A4A6A"/>
                </a:solidFill>
                <a:latin typeface="medium-content-sans-serif-font"/>
              </a:rPr>
              <a:t>DAO</a:t>
            </a:r>
            <a:r>
              <a:rPr lang="zh-CN" altLang="en-US" sz="1100" dirty="0">
                <a:solidFill>
                  <a:srgbClr val="3A4A6A"/>
                </a:solidFill>
                <a:latin typeface="medium-content-sans-serif-font"/>
              </a:rPr>
              <a:t>系统管理者提出如何使用这笔钱的方案，并且购买</a:t>
            </a:r>
            <a:r>
              <a:rPr lang="en" altLang="zh-CN" sz="1100" dirty="0">
                <a:solidFill>
                  <a:srgbClr val="3A4A6A"/>
                </a:solidFill>
                <a:latin typeface="medium-content-sans-serif-font"/>
              </a:rPr>
              <a:t>DAO</a:t>
            </a:r>
            <a:r>
              <a:rPr lang="zh-CN" altLang="en-US" sz="1100" dirty="0">
                <a:solidFill>
                  <a:srgbClr val="3A4A6A"/>
                </a:solidFill>
                <a:latin typeface="medium-content-sans-serif-font"/>
              </a:rPr>
              <a:t>的成员就有资格对这些提案进行投票。</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项目收益分红</a:t>
            </a:r>
            <a:endParaRPr lang="en-US" altLang="zh-CN" sz="1100" dirty="0">
              <a:solidFill>
                <a:srgbClr val="3A4A6A"/>
              </a:solidFill>
              <a:latin typeface="medium-content-sans-serif-font"/>
            </a:endParaRPr>
          </a:p>
          <a:p>
            <a:pPr marL="228600" indent="-228600">
              <a:buFont typeface="Arial" panose="020B0604020202020204" pitchFamily="34" charset="0"/>
              <a:buAutoNum type="arabicPeriod"/>
            </a:pPr>
            <a:r>
              <a:rPr lang="zh-CN" altLang="en-US" sz="1100" dirty="0">
                <a:solidFill>
                  <a:srgbClr val="3A4A6A"/>
                </a:solidFill>
                <a:latin typeface="medium-content-sans-serif-font"/>
              </a:rPr>
              <a:t>选择撤资：</a:t>
            </a:r>
            <a:r>
              <a:rPr lang="en-US" altLang="zh-CN" sz="1100" dirty="0" err="1">
                <a:solidFill>
                  <a:srgbClr val="3A4A6A"/>
                </a:solidFill>
                <a:latin typeface="medium-content-sans-serif-font"/>
              </a:rPr>
              <a:t>splitDAO</a:t>
            </a:r>
            <a:r>
              <a:rPr lang="en-US" altLang="zh-CN" sz="1100" dirty="0">
                <a:solidFill>
                  <a:srgbClr val="3A4A6A"/>
                </a:solidFill>
                <a:latin typeface="medium-content-sans-serif-font"/>
              </a:rPr>
              <a:t>,</a:t>
            </a:r>
            <a:r>
              <a:rPr lang="zh-CN" altLang="en-US" sz="1100" dirty="0">
                <a:solidFill>
                  <a:srgbClr val="3A4A6A"/>
                </a:solidFill>
                <a:latin typeface="medium-content-sans-serif-font"/>
              </a:rPr>
              <a:t> </a:t>
            </a:r>
            <a:r>
              <a:rPr lang="en-US" altLang="zh-CN" sz="1100" dirty="0" err="1">
                <a:solidFill>
                  <a:srgbClr val="3A4A6A"/>
                </a:solidFill>
                <a:latin typeface="medium-content-sans-serif-font"/>
              </a:rPr>
              <a:t>childDAO</a:t>
            </a:r>
            <a:endParaRPr lang="zh-CN" altLang="en-US" sz="1200" dirty="0">
              <a:solidFill>
                <a:srgbClr val="3A4A6A"/>
              </a:solidFill>
              <a:latin typeface="medium-content-sans-serif-font"/>
            </a:endParaRPr>
          </a:p>
        </p:txBody>
      </p:sp>
      <p:sp>
        <p:nvSpPr>
          <p:cNvPr id="11" name="矩形 10">
            <a:extLst>
              <a:ext uri="{FF2B5EF4-FFF2-40B4-BE49-F238E27FC236}">
                <a16:creationId xmlns:a16="http://schemas.microsoft.com/office/drawing/2014/main" id="{F4C899B4-6F13-2F40-BA4F-F8F58AD62541}"/>
              </a:ext>
            </a:extLst>
          </p:cNvPr>
          <p:cNvSpPr/>
          <p:nvPr/>
        </p:nvSpPr>
        <p:spPr>
          <a:xfrm>
            <a:off x="705779" y="867281"/>
            <a:ext cx="1028295" cy="369332"/>
          </a:xfrm>
          <a:prstGeom prst="rect">
            <a:avLst/>
          </a:prstGeom>
        </p:spPr>
        <p:txBody>
          <a:bodyPr wrap="none">
            <a:spAutoFit/>
          </a:bodyPr>
          <a:lstStyle/>
          <a:p>
            <a:r>
              <a:rPr lang="en-US" altLang="zh-CN" dirty="0">
                <a:solidFill>
                  <a:srgbClr val="333333"/>
                </a:solidFill>
                <a:latin typeface="Monospaced Number"/>
              </a:rPr>
              <a:t>THE</a:t>
            </a:r>
            <a:r>
              <a:rPr lang="zh-CN" altLang="en-US" dirty="0">
                <a:solidFill>
                  <a:srgbClr val="333333"/>
                </a:solidFill>
                <a:latin typeface="Monospaced Number"/>
              </a:rPr>
              <a:t> </a:t>
            </a:r>
            <a:r>
              <a:rPr lang="en" altLang="zh-CN" dirty="0">
                <a:solidFill>
                  <a:srgbClr val="333333"/>
                </a:solidFill>
                <a:latin typeface="Monospaced Number"/>
              </a:rPr>
              <a:t>DAO</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pic>
        <p:nvPicPr>
          <p:cNvPr id="5" name="图片 4">
            <a:extLst>
              <a:ext uri="{FF2B5EF4-FFF2-40B4-BE49-F238E27FC236}">
                <a16:creationId xmlns:a16="http://schemas.microsoft.com/office/drawing/2014/main" id="{FADC241C-830C-1847-91C4-13B309CF1D28}"/>
              </a:ext>
            </a:extLst>
          </p:cNvPr>
          <p:cNvPicPr>
            <a:picLocks noChangeAspect="1"/>
          </p:cNvPicPr>
          <p:nvPr/>
        </p:nvPicPr>
        <p:blipFill>
          <a:blip r:embed="rId3"/>
          <a:stretch>
            <a:fillRect/>
          </a:stretch>
        </p:blipFill>
        <p:spPr>
          <a:xfrm>
            <a:off x="319312" y="858714"/>
            <a:ext cx="386467" cy="386467"/>
          </a:xfrm>
          <a:prstGeom prst="rect">
            <a:avLst/>
          </a:prstGeom>
        </p:spPr>
      </p:pic>
      <p:sp>
        <p:nvSpPr>
          <p:cNvPr id="11" name="矩形 10">
            <a:extLst>
              <a:ext uri="{FF2B5EF4-FFF2-40B4-BE49-F238E27FC236}">
                <a16:creationId xmlns:a16="http://schemas.microsoft.com/office/drawing/2014/main" id="{F4C899B4-6F13-2F40-BA4F-F8F58AD62541}"/>
              </a:ext>
            </a:extLst>
          </p:cNvPr>
          <p:cNvSpPr/>
          <p:nvPr/>
        </p:nvSpPr>
        <p:spPr>
          <a:xfrm>
            <a:off x="705779" y="867281"/>
            <a:ext cx="1028295" cy="369332"/>
          </a:xfrm>
          <a:prstGeom prst="rect">
            <a:avLst/>
          </a:prstGeom>
        </p:spPr>
        <p:txBody>
          <a:bodyPr wrap="none">
            <a:spAutoFit/>
          </a:bodyPr>
          <a:lstStyle/>
          <a:p>
            <a:r>
              <a:rPr lang="en-US" altLang="zh-CN" dirty="0">
                <a:solidFill>
                  <a:srgbClr val="333333"/>
                </a:solidFill>
                <a:latin typeface="Monospaced Number"/>
              </a:rPr>
              <a:t>THE</a:t>
            </a:r>
            <a:r>
              <a:rPr lang="zh-CN" altLang="en-US" dirty="0">
                <a:solidFill>
                  <a:srgbClr val="333333"/>
                </a:solidFill>
                <a:latin typeface="Monospaced Number"/>
              </a:rPr>
              <a:t> </a:t>
            </a:r>
            <a:r>
              <a:rPr lang="en" altLang="zh-CN" dirty="0">
                <a:solidFill>
                  <a:srgbClr val="333333"/>
                </a:solidFill>
                <a:latin typeface="Monospaced Number"/>
              </a:rPr>
              <a:t>DAO</a:t>
            </a:r>
            <a:endParaRPr lang="zh-CN" altLang="en-US" dirty="0"/>
          </a:p>
        </p:txBody>
      </p:sp>
      <p:sp>
        <p:nvSpPr>
          <p:cNvPr id="2" name="矩形 1">
            <a:extLst>
              <a:ext uri="{FF2B5EF4-FFF2-40B4-BE49-F238E27FC236}">
                <a16:creationId xmlns:a16="http://schemas.microsoft.com/office/drawing/2014/main" id="{DD0145C4-C0E8-FF4D-BE33-625CB62BF73C}"/>
              </a:ext>
            </a:extLst>
          </p:cNvPr>
          <p:cNvSpPr/>
          <p:nvPr/>
        </p:nvSpPr>
        <p:spPr>
          <a:xfrm>
            <a:off x="1871191" y="734269"/>
            <a:ext cx="5760762" cy="830997"/>
          </a:xfrm>
          <a:prstGeom prst="rect">
            <a:avLst/>
          </a:prstGeom>
        </p:spPr>
        <p:txBody>
          <a:bodyPr wrap="square">
            <a:spAutoFit/>
          </a:bodyPr>
          <a:lstStyle/>
          <a:p>
            <a:r>
              <a:rPr lang="en-US" altLang="zh-CN" sz="1200" dirty="0">
                <a:latin typeface="medium-content-sans-serif-font"/>
              </a:rPr>
              <a:t>Race-to-Empty</a:t>
            </a:r>
            <a:r>
              <a:rPr lang="zh-CN" altLang="en-US" sz="1200" dirty="0">
                <a:latin typeface="medium-content-sans-serif-font"/>
              </a:rPr>
              <a:t>攻击：</a:t>
            </a:r>
            <a:r>
              <a:rPr lang="zh-CN" altLang="en-US" sz="1200" dirty="0"/>
              <a:t>用一种攻击方法，通过多次快速的调用某个代码致使被攻击者的账户中有用资产为空的情况。</a:t>
            </a:r>
            <a:endParaRPr lang="en-US" altLang="zh-CN" sz="1200" dirty="0">
              <a:latin typeface="medium-content-sans-serif-font"/>
            </a:endParaRPr>
          </a:p>
          <a:p>
            <a:endParaRPr lang="en-US" altLang="zh-CN" sz="1200" dirty="0">
              <a:latin typeface="medium-content-sans-serif-font"/>
            </a:endParaRPr>
          </a:p>
          <a:p>
            <a:r>
              <a:rPr lang="en-US" altLang="zh-CN" sz="1200" dirty="0">
                <a:solidFill>
                  <a:srgbClr val="FF0000"/>
                </a:solidFill>
                <a:latin typeface="medium-content-sans-serif-font"/>
              </a:rPr>
              <a:t>THE</a:t>
            </a:r>
            <a:r>
              <a:rPr lang="zh-CN" altLang="en-US" sz="1200" dirty="0">
                <a:solidFill>
                  <a:srgbClr val="FF0000"/>
                </a:solidFill>
                <a:latin typeface="medium-content-sans-serif-font"/>
              </a:rPr>
              <a:t> </a:t>
            </a:r>
            <a:r>
              <a:rPr lang="en-US" altLang="zh-CN" sz="1200" dirty="0">
                <a:solidFill>
                  <a:srgbClr val="FF0000"/>
                </a:solidFill>
                <a:latin typeface="medium-content-sans-serif-font"/>
              </a:rPr>
              <a:t>DAO:</a:t>
            </a:r>
            <a:r>
              <a:rPr lang="zh-CN" altLang="en-US" sz="1200" dirty="0">
                <a:solidFill>
                  <a:srgbClr val="FF0000"/>
                </a:solidFill>
                <a:latin typeface="medium-content-sans-serif-font"/>
              </a:rPr>
              <a:t> 不断递归而进行的无限制转账问题</a:t>
            </a:r>
          </a:p>
        </p:txBody>
      </p:sp>
      <p:sp>
        <p:nvSpPr>
          <p:cNvPr id="20" name="矩形 19">
            <a:extLst>
              <a:ext uri="{FF2B5EF4-FFF2-40B4-BE49-F238E27FC236}">
                <a16:creationId xmlns:a16="http://schemas.microsoft.com/office/drawing/2014/main" id="{FCBF03F9-19F0-074F-A112-358DB341F2F6}"/>
              </a:ext>
            </a:extLst>
          </p:cNvPr>
          <p:cNvSpPr/>
          <p:nvPr/>
        </p:nvSpPr>
        <p:spPr>
          <a:xfrm>
            <a:off x="364909" y="2135827"/>
            <a:ext cx="3699092" cy="1568892"/>
          </a:xfrm>
          <a:prstGeom prst="rect">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1" name="文本框 20">
            <a:extLst>
              <a:ext uri="{FF2B5EF4-FFF2-40B4-BE49-F238E27FC236}">
                <a16:creationId xmlns:a16="http://schemas.microsoft.com/office/drawing/2014/main" id="{C7178489-13CF-D34C-9A37-240E6DAED3B6}"/>
              </a:ext>
            </a:extLst>
          </p:cNvPr>
          <p:cNvSpPr txBox="1"/>
          <p:nvPr/>
        </p:nvSpPr>
        <p:spPr>
          <a:xfrm>
            <a:off x="292100" y="1743184"/>
            <a:ext cx="1441974" cy="285810"/>
          </a:xfrm>
          <a:prstGeom prst="rect">
            <a:avLst/>
          </a:prstGeom>
          <a:noFill/>
        </p:spPr>
        <p:txBody>
          <a:bodyPr wrap="square" rtlCol="0">
            <a:spAutoFit/>
          </a:bodyPr>
          <a:lstStyle/>
          <a:p>
            <a:r>
              <a:rPr kumimoji="1" lang="en-US" altLang="zh-CN" sz="1200" b="1" dirty="0" err="1">
                <a:latin typeface="Adobe Ming Std L" charset="-120"/>
                <a:ea typeface="Adobe Ming Std L" charset="-120"/>
                <a:cs typeface="Adobe Ming Std L" charset="-120"/>
              </a:rPr>
              <a:t>splitDAO</a:t>
            </a:r>
            <a:r>
              <a:rPr kumimoji="1" lang="zh-CN" altLang="en-US" sz="1200" b="1" dirty="0">
                <a:latin typeface="Adobe Ming Std L" charset="-120"/>
                <a:ea typeface="Adobe Ming Std L" charset="-120"/>
                <a:cs typeface="Adobe Ming Std L" charset="-120"/>
              </a:rPr>
              <a:t> </a:t>
            </a:r>
            <a:r>
              <a:rPr kumimoji="1" lang="en-US" altLang="zh-CN" sz="1200" b="1" dirty="0" err="1">
                <a:latin typeface="Adobe Ming Std L" charset="-120"/>
                <a:ea typeface="Adobe Ming Std L" charset="-120"/>
                <a:cs typeface="Adobe Ming Std L" charset="-120"/>
              </a:rPr>
              <a:t>func</a:t>
            </a:r>
            <a:endParaRPr kumimoji="1" lang="zh-CN" altLang="en-US" sz="1200" b="1" dirty="0">
              <a:latin typeface="Adobe Ming Std L" charset="-120"/>
              <a:ea typeface="Adobe Ming Std L" charset="-120"/>
              <a:cs typeface="Adobe Ming Std L" charset="-120"/>
            </a:endParaRPr>
          </a:p>
        </p:txBody>
      </p:sp>
      <p:sp>
        <p:nvSpPr>
          <p:cNvPr id="22" name="矩形 21">
            <a:extLst>
              <a:ext uri="{FF2B5EF4-FFF2-40B4-BE49-F238E27FC236}">
                <a16:creationId xmlns:a16="http://schemas.microsoft.com/office/drawing/2014/main" id="{FE66DD32-7310-1043-B8F3-E9A522B716EA}"/>
              </a:ext>
            </a:extLst>
          </p:cNvPr>
          <p:cNvSpPr/>
          <p:nvPr/>
        </p:nvSpPr>
        <p:spPr>
          <a:xfrm>
            <a:off x="412500" y="2177812"/>
            <a:ext cx="3651500" cy="1477328"/>
          </a:xfrm>
          <a:prstGeom prst="rect">
            <a:avLst/>
          </a:prstGeom>
        </p:spPr>
        <p:txBody>
          <a:bodyPr wrap="square">
            <a:spAutoFit/>
          </a:bodyPr>
          <a:lstStyle/>
          <a:p>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Burn DAO Tokens</a:t>
            </a:r>
          </a:p>
          <a:p>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function</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splitDAO</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p>
          <a:p>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Transfer(</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msg.sender</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0, balances[</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msg.sender</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be nice, and get his rewards</a:t>
            </a:r>
          </a:p>
          <a:p>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b="1" dirty="0" err="1">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withdrawRewardFor</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msg.sender</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p>
          <a:p>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totalSupply</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 balances[</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msg.sender</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p>
          <a:p>
            <a:r>
              <a:rPr lang="mr-I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mr-IN"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balances</a:t>
            </a:r>
            <a:r>
              <a:rPr lang="mr-I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[msg.sender] = 0;</a:t>
            </a:r>
          </a:p>
          <a:p>
            <a:r>
              <a:rPr lang="mr-I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mr-IN"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paidOut</a:t>
            </a:r>
            <a:r>
              <a:rPr lang="mr-I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[msg.sender] = 0;</a:t>
            </a:r>
          </a:p>
          <a:p>
            <a:r>
              <a:rPr lang="mr-I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mr-IN"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return</a:t>
            </a:r>
            <a:r>
              <a:rPr lang="mr-I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mr-IN"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true</a:t>
            </a:r>
            <a:r>
              <a:rPr lang="mr-I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endPar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a:p>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endPar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23" name="矩形 22">
            <a:extLst>
              <a:ext uri="{FF2B5EF4-FFF2-40B4-BE49-F238E27FC236}">
                <a16:creationId xmlns:a16="http://schemas.microsoft.com/office/drawing/2014/main" id="{9F3DA40C-F67A-D249-A099-74D730DAD961}"/>
              </a:ext>
            </a:extLst>
          </p:cNvPr>
          <p:cNvSpPr/>
          <p:nvPr/>
        </p:nvSpPr>
        <p:spPr>
          <a:xfrm>
            <a:off x="4436734" y="2135825"/>
            <a:ext cx="3578471" cy="2057921"/>
          </a:xfrm>
          <a:prstGeom prst="rect">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4" name="文本框 23">
            <a:extLst>
              <a:ext uri="{FF2B5EF4-FFF2-40B4-BE49-F238E27FC236}">
                <a16:creationId xmlns:a16="http://schemas.microsoft.com/office/drawing/2014/main" id="{2A810AFA-BCAB-D64D-AC7A-22502EA37641}"/>
              </a:ext>
            </a:extLst>
          </p:cNvPr>
          <p:cNvSpPr txBox="1"/>
          <p:nvPr/>
        </p:nvSpPr>
        <p:spPr>
          <a:xfrm>
            <a:off x="4338260" y="1753173"/>
            <a:ext cx="2105825" cy="276999"/>
          </a:xfrm>
          <a:prstGeom prst="rect">
            <a:avLst/>
          </a:prstGeom>
          <a:noFill/>
        </p:spPr>
        <p:txBody>
          <a:bodyPr wrap="square" rtlCol="0">
            <a:spAutoFit/>
          </a:bodyPr>
          <a:lstStyle/>
          <a:p>
            <a:r>
              <a:rPr kumimoji="1" lang="en-US" altLang="zh-CN" sz="1200" b="1" dirty="0" err="1">
                <a:latin typeface="Adobe Ming Std L" charset="-120"/>
                <a:ea typeface="Adobe Ming Std L" charset="-120"/>
                <a:cs typeface="Adobe Ming Std L" charset="-120"/>
              </a:rPr>
              <a:t>withdrawRewardFor</a:t>
            </a:r>
            <a:r>
              <a:rPr kumimoji="1" lang="zh-CN" altLang="en-US" sz="1200" b="1" dirty="0">
                <a:latin typeface="Adobe Ming Std L" charset="-120"/>
                <a:ea typeface="Adobe Ming Std L" charset="-120"/>
                <a:cs typeface="Adobe Ming Std L" charset="-120"/>
              </a:rPr>
              <a:t> </a:t>
            </a:r>
            <a:r>
              <a:rPr kumimoji="1" lang="en-US" altLang="zh-CN" sz="1200" b="1" dirty="0" err="1">
                <a:latin typeface="Adobe Ming Std L" charset="-120"/>
                <a:ea typeface="Adobe Ming Std L" charset="-120"/>
                <a:cs typeface="Adobe Ming Std L" charset="-120"/>
              </a:rPr>
              <a:t>func</a:t>
            </a:r>
            <a:endParaRPr kumimoji="1" lang="zh-CN" altLang="en-US" sz="1200" b="1" dirty="0">
              <a:latin typeface="Adobe Ming Std L" charset="-120"/>
              <a:ea typeface="Adobe Ming Std L" charset="-120"/>
              <a:cs typeface="Adobe Ming Std L" charset="-120"/>
            </a:endParaRPr>
          </a:p>
        </p:txBody>
      </p:sp>
      <p:sp>
        <p:nvSpPr>
          <p:cNvPr id="25" name="矩形 24">
            <a:extLst>
              <a:ext uri="{FF2B5EF4-FFF2-40B4-BE49-F238E27FC236}">
                <a16:creationId xmlns:a16="http://schemas.microsoft.com/office/drawing/2014/main" id="{FF45A827-D3A2-8E4C-B439-C2644A95A189}"/>
              </a:ext>
            </a:extLst>
          </p:cNvPr>
          <p:cNvSpPr/>
          <p:nvPr/>
        </p:nvSpPr>
        <p:spPr>
          <a:xfrm>
            <a:off x="4489758" y="2177811"/>
            <a:ext cx="3442256" cy="2015936"/>
          </a:xfrm>
          <a:prstGeom prst="rect">
            <a:avLst/>
          </a:prstGeom>
        </p:spPr>
        <p:txBody>
          <a:bodyPr wrap="square">
            <a:spAutoFit/>
          </a:bodyPr>
          <a:lstStyle/>
          <a:p>
            <a:r>
              <a:rPr lang="en-US" altLang="zh-CN" sz="900" b="1"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function </a:t>
            </a:r>
            <a:r>
              <a:rPr lang="en-US" altLang="zh-CN" sz="900" b="1" dirty="0" err="1">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withdrawRewardFor</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(address _account)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noEther</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internal returns (bool _success) {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if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balanceOf</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(_account) *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rewardAccount.accumulatedInput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totalSupply</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&lt;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paidOut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[_account]) {</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throw;</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p>
          <a:p>
            <a:endPar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uint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reward =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balanceOf</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(_account) *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rewardAccount.accumulatedInput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totalSupply</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paidOut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[_account];</a:t>
            </a:r>
          </a:p>
          <a:p>
            <a:endPar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a:p>
            <a:r>
              <a:rPr lang="zh-CN" altLang="en-US" sz="8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8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r>
              <a:rPr lang="zh-CN" altLang="en-US" sz="8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这里有无限递归调用的漏洞，因为提款值的更改在跨合约调用之后</a:t>
            </a:r>
            <a:endParaRPr lang="en-US" altLang="zh-CN" sz="8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if (!</a:t>
            </a:r>
            <a:r>
              <a:rPr lang="en-US" altLang="zh-CN" sz="900" b="1" dirty="0" err="1">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rewardAccount.payOut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(_account, reward)) {</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throw;</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paidOut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[_account] += reward;</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return true; </a:t>
            </a:r>
          </a:p>
          <a:p>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endPar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Tree>
    <p:extLst>
      <p:ext uri="{BB962C8B-B14F-4D97-AF65-F5344CB8AC3E}">
        <p14:creationId xmlns:p14="http://schemas.microsoft.com/office/powerpoint/2010/main" val="58525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52B3F-5FEA-446F-8A26-4FE72678C635}"/>
              </a:ext>
            </a:extLst>
          </p:cNvPr>
          <p:cNvSpPr>
            <a:spLocks noGrp="1"/>
          </p:cNvSpPr>
          <p:nvPr>
            <p:ph type="title"/>
          </p:nvPr>
        </p:nvSpPr>
        <p:spPr/>
        <p:txBody>
          <a:bodyPr/>
          <a:lstStyle/>
          <a:p>
            <a:r>
              <a:rPr lang="zh-CN" altLang="en-US" sz="2135" noProof="1"/>
              <a:t>以太坊环境搭建（续）</a:t>
            </a:r>
            <a:endParaRPr lang="zh-CN" altLang="en-US" noProof="1"/>
          </a:p>
        </p:txBody>
      </p:sp>
      <p:sp>
        <p:nvSpPr>
          <p:cNvPr id="3" name="文本框 2">
            <a:extLst>
              <a:ext uri="{FF2B5EF4-FFF2-40B4-BE49-F238E27FC236}">
                <a16:creationId xmlns:a16="http://schemas.microsoft.com/office/drawing/2014/main" id="{AA3F21A2-2FDD-4C94-9AF5-934C9C84B301}"/>
              </a:ext>
            </a:extLst>
          </p:cNvPr>
          <p:cNvSpPr txBox="1"/>
          <p:nvPr/>
        </p:nvSpPr>
        <p:spPr>
          <a:xfrm>
            <a:off x="136525" y="990600"/>
            <a:ext cx="7740650" cy="3538538"/>
          </a:xfrm>
          <a:prstGeom prst="rect">
            <a:avLst/>
          </a:prstGeom>
          <a:noFill/>
        </p:spPr>
        <p:txBody>
          <a:bodyPr>
            <a:spAutoFit/>
          </a:bodyPr>
          <a:lstStyle/>
          <a:p>
            <a:pPr fontAlgn="auto"/>
            <a:r>
              <a:rPr sz="1400" b="1" noProof="1">
                <a:solidFill>
                  <a:srgbClr val="FF0000"/>
                </a:solidFill>
                <a:latin typeface="微软雅黑" panose="020B0503020204020204" pitchFamily="34" charset="-122"/>
                <a:ea typeface="微软雅黑" panose="020B0503020204020204" pitchFamily="34" charset="-122"/>
              </a:rPr>
              <a:t>安装solc编译器</a:t>
            </a:r>
          </a:p>
          <a:p>
            <a:pPr fontAlgn="auto">
              <a:buFont typeface="Wingdings" panose="05000000000000000000" charset="0"/>
              <a:buNone/>
            </a:pPr>
            <a:r>
              <a:rPr sz="1400" noProof="1">
                <a:latin typeface="微软雅黑" panose="020B0503020204020204" pitchFamily="34" charset="-122"/>
                <a:ea typeface="微软雅黑" panose="020B0503020204020204" pitchFamily="34" charset="-122"/>
              </a:rPr>
              <a:t>       solc是智能合约Solidity的编译器，使用以下命令安装solc</a:t>
            </a:r>
            <a:r>
              <a:rPr lang="en-US" sz="1400" noProof="1">
                <a:latin typeface="微软雅黑" panose="020B0503020204020204" pitchFamily="34" charset="-122"/>
                <a:ea typeface="微软雅黑" panose="020B0503020204020204" pitchFamily="34" charset="-122"/>
              </a:rPr>
              <a:t>:</a:t>
            </a:r>
          </a:p>
          <a:p>
            <a:pPr fontAlgn="auto">
              <a:buFont typeface="Wingdings" panose="05000000000000000000" charset="0"/>
              <a:buNone/>
            </a:pPr>
            <a:endParaRPr lang="en-US" sz="1400" noProof="1"/>
          </a:p>
          <a:p>
            <a:pPr fontAlgn="auto">
              <a:buFont typeface="Wingdings" panose="05000000000000000000" charset="0"/>
              <a:buNone/>
            </a:pPr>
            <a:endParaRPr lang="en-US" sz="1400" noProof="1"/>
          </a:p>
          <a:p>
            <a:pPr fontAlgn="auto">
              <a:buFont typeface="Wingdings" panose="05000000000000000000" charset="0"/>
              <a:buNone/>
            </a:pPr>
            <a:endParaRPr lang="en-US" sz="1400" noProof="1"/>
          </a:p>
          <a:p>
            <a:pPr fontAlgn="auto">
              <a:buFont typeface="Wingdings" panose="05000000000000000000" charset="0"/>
              <a:buNone/>
            </a:pPr>
            <a:r>
              <a:rPr lang="zh-CN" altLang="en-US" sz="1400" noProof="1">
                <a:latin typeface="微软雅黑" panose="020B0503020204020204" pitchFamily="34" charset="-122"/>
                <a:ea typeface="微软雅黑" panose="020B0503020204020204" pitchFamily="34" charset="-122"/>
              </a:rPr>
              <a:t>安装成功后输入</a:t>
            </a:r>
            <a:r>
              <a:rPr lang="en-US" altLang="zh-CN" sz="1400" noProof="1">
                <a:latin typeface="微软雅黑" panose="020B0503020204020204" pitchFamily="34" charset="-122"/>
                <a:ea typeface="微软雅黑" panose="020B0503020204020204" pitchFamily="34" charset="-122"/>
              </a:rPr>
              <a:t>solcjs --version</a:t>
            </a:r>
            <a:r>
              <a:rPr lang="zh-CN" altLang="en-US" sz="1400" noProof="1">
                <a:latin typeface="微软雅黑" panose="020B0503020204020204" pitchFamily="34" charset="-122"/>
                <a:ea typeface="微软雅黑" panose="020B0503020204020204" pitchFamily="34" charset="-122"/>
              </a:rPr>
              <a:t>，出现如下界面则表示安装成功：</a:t>
            </a: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a:p>
            <a:pPr fontAlgn="auto">
              <a:buFont typeface="Wingdings" panose="05000000000000000000" charset="0"/>
              <a:buNone/>
            </a:pPr>
            <a:endParaRPr lang="zh-CN" altLang="en-US" sz="1400" noProof="1">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8B08AAF-319B-4EA9-9311-521F9D48BC15}"/>
              </a:ext>
            </a:extLst>
          </p:cNvPr>
          <p:cNvSpPr/>
          <p:nvPr/>
        </p:nvSpPr>
        <p:spPr>
          <a:xfrm>
            <a:off x="582613" y="1539875"/>
            <a:ext cx="5954712" cy="35877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auto"/>
            <a:endParaRPr lang="zh-CN" altLang="en-US" noProof="1"/>
          </a:p>
        </p:txBody>
      </p:sp>
      <p:sp>
        <p:nvSpPr>
          <p:cNvPr id="22532" name="文本框 4">
            <a:extLst>
              <a:ext uri="{FF2B5EF4-FFF2-40B4-BE49-F238E27FC236}">
                <a16:creationId xmlns:a16="http://schemas.microsoft.com/office/drawing/2014/main" id="{C2D3E515-2FC1-47C9-9A6B-E6EED5CAEC5A}"/>
              </a:ext>
            </a:extLst>
          </p:cNvPr>
          <p:cNvSpPr txBox="1">
            <a:spLocks noChangeArrowheads="1"/>
          </p:cNvSpPr>
          <p:nvPr/>
        </p:nvSpPr>
        <p:spPr bwMode="auto">
          <a:xfrm>
            <a:off x="590550" y="1550988"/>
            <a:ext cx="48529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r>
              <a:rPr lang="zh-CN" altLang="en-US" sz="1400" dirty="0">
                <a:latin typeface="微软雅黑" panose="020B0503020204020204" pitchFamily="34" charset="-122"/>
                <a:ea typeface="微软雅黑" panose="020B0503020204020204" pitchFamily="34" charset="-122"/>
              </a:rPr>
              <a:t>npm install solc </a:t>
            </a:r>
            <a:r>
              <a:rPr lang="en-US" altLang="zh-CN" sz="1400" dirty="0">
                <a:latin typeface="微软雅黑" panose="020B0503020204020204" pitchFamily="34" charset="-122"/>
                <a:ea typeface="微软雅黑" panose="020B0503020204020204" pitchFamily="34" charset="-122"/>
              </a:rPr>
              <a:t>-g</a:t>
            </a:r>
            <a:endParaRPr lang="zh-CN" altLang="en-US" sz="1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0CAB57A3-FAB0-465B-8F7A-D74B06476F0A}"/>
              </a:ext>
            </a:extLst>
          </p:cNvPr>
          <p:cNvPicPr>
            <a:picLocks noChangeAspect="1"/>
          </p:cNvPicPr>
          <p:nvPr/>
        </p:nvPicPr>
        <p:blipFill>
          <a:blip r:embed="rId3"/>
          <a:stretch>
            <a:fillRect/>
          </a:stretch>
        </p:blipFill>
        <p:spPr>
          <a:xfrm>
            <a:off x="136525" y="2633109"/>
            <a:ext cx="5581650" cy="6667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pic>
        <p:nvPicPr>
          <p:cNvPr id="5" name="图片 4">
            <a:extLst>
              <a:ext uri="{FF2B5EF4-FFF2-40B4-BE49-F238E27FC236}">
                <a16:creationId xmlns:a16="http://schemas.microsoft.com/office/drawing/2014/main" id="{FADC241C-830C-1847-91C4-13B309CF1D28}"/>
              </a:ext>
            </a:extLst>
          </p:cNvPr>
          <p:cNvPicPr>
            <a:picLocks noChangeAspect="1"/>
          </p:cNvPicPr>
          <p:nvPr/>
        </p:nvPicPr>
        <p:blipFill>
          <a:blip r:embed="rId3"/>
          <a:stretch>
            <a:fillRect/>
          </a:stretch>
        </p:blipFill>
        <p:spPr>
          <a:xfrm>
            <a:off x="319312" y="858714"/>
            <a:ext cx="386467" cy="386467"/>
          </a:xfrm>
          <a:prstGeom prst="rect">
            <a:avLst/>
          </a:prstGeom>
        </p:spPr>
      </p:pic>
      <p:sp>
        <p:nvSpPr>
          <p:cNvPr id="11" name="矩形 10">
            <a:extLst>
              <a:ext uri="{FF2B5EF4-FFF2-40B4-BE49-F238E27FC236}">
                <a16:creationId xmlns:a16="http://schemas.microsoft.com/office/drawing/2014/main" id="{F4C899B4-6F13-2F40-BA4F-F8F58AD62541}"/>
              </a:ext>
            </a:extLst>
          </p:cNvPr>
          <p:cNvSpPr/>
          <p:nvPr/>
        </p:nvSpPr>
        <p:spPr>
          <a:xfrm>
            <a:off x="705779" y="867281"/>
            <a:ext cx="1028295" cy="369332"/>
          </a:xfrm>
          <a:prstGeom prst="rect">
            <a:avLst/>
          </a:prstGeom>
        </p:spPr>
        <p:txBody>
          <a:bodyPr wrap="none">
            <a:spAutoFit/>
          </a:bodyPr>
          <a:lstStyle/>
          <a:p>
            <a:r>
              <a:rPr lang="en-US" altLang="zh-CN" dirty="0">
                <a:solidFill>
                  <a:srgbClr val="333333"/>
                </a:solidFill>
                <a:latin typeface="Monospaced Number"/>
              </a:rPr>
              <a:t>THE</a:t>
            </a:r>
            <a:r>
              <a:rPr lang="zh-CN" altLang="en-US" dirty="0">
                <a:solidFill>
                  <a:srgbClr val="333333"/>
                </a:solidFill>
                <a:latin typeface="Monospaced Number"/>
              </a:rPr>
              <a:t> </a:t>
            </a:r>
            <a:r>
              <a:rPr lang="en" altLang="zh-CN" dirty="0">
                <a:solidFill>
                  <a:srgbClr val="333333"/>
                </a:solidFill>
                <a:latin typeface="Monospaced Number"/>
              </a:rPr>
              <a:t>DAO</a:t>
            </a:r>
            <a:endParaRPr lang="zh-CN" altLang="en-US" dirty="0"/>
          </a:p>
        </p:txBody>
      </p:sp>
      <p:sp>
        <p:nvSpPr>
          <p:cNvPr id="2" name="矩形 1">
            <a:extLst>
              <a:ext uri="{FF2B5EF4-FFF2-40B4-BE49-F238E27FC236}">
                <a16:creationId xmlns:a16="http://schemas.microsoft.com/office/drawing/2014/main" id="{DD0145C4-C0E8-FF4D-BE33-625CB62BF73C}"/>
              </a:ext>
            </a:extLst>
          </p:cNvPr>
          <p:cNvSpPr/>
          <p:nvPr/>
        </p:nvSpPr>
        <p:spPr>
          <a:xfrm>
            <a:off x="1871191" y="734269"/>
            <a:ext cx="5760762" cy="830997"/>
          </a:xfrm>
          <a:prstGeom prst="rect">
            <a:avLst/>
          </a:prstGeom>
        </p:spPr>
        <p:txBody>
          <a:bodyPr wrap="square">
            <a:spAutoFit/>
          </a:bodyPr>
          <a:lstStyle/>
          <a:p>
            <a:r>
              <a:rPr lang="en-US" altLang="zh-CN" sz="1200" dirty="0">
                <a:latin typeface="medium-content-sans-serif-font"/>
              </a:rPr>
              <a:t>Race-to-Empty</a:t>
            </a:r>
            <a:r>
              <a:rPr lang="zh-CN" altLang="en-US" sz="1200" dirty="0">
                <a:latin typeface="medium-content-sans-serif-font"/>
              </a:rPr>
              <a:t>攻击：</a:t>
            </a:r>
            <a:r>
              <a:rPr lang="zh-CN" altLang="en-US" sz="1200" dirty="0"/>
              <a:t>用一种攻击方法，通过多次快速的调用某个代码致使被攻击者的账户中有用资产为空的情况。</a:t>
            </a:r>
            <a:endParaRPr lang="en-US" altLang="zh-CN" sz="1200" dirty="0">
              <a:latin typeface="medium-content-sans-serif-font"/>
            </a:endParaRPr>
          </a:p>
          <a:p>
            <a:endParaRPr lang="en-US" altLang="zh-CN" sz="1200" dirty="0">
              <a:latin typeface="medium-content-sans-serif-font"/>
            </a:endParaRPr>
          </a:p>
          <a:p>
            <a:r>
              <a:rPr lang="en-US" altLang="zh-CN" sz="1200" dirty="0">
                <a:solidFill>
                  <a:srgbClr val="FF0000"/>
                </a:solidFill>
                <a:latin typeface="medium-content-sans-serif-font"/>
              </a:rPr>
              <a:t>THE</a:t>
            </a:r>
            <a:r>
              <a:rPr lang="zh-CN" altLang="en-US" sz="1200" dirty="0">
                <a:solidFill>
                  <a:srgbClr val="FF0000"/>
                </a:solidFill>
                <a:latin typeface="medium-content-sans-serif-font"/>
              </a:rPr>
              <a:t> </a:t>
            </a:r>
            <a:r>
              <a:rPr lang="en-US" altLang="zh-CN" sz="1200" dirty="0">
                <a:solidFill>
                  <a:srgbClr val="FF0000"/>
                </a:solidFill>
                <a:latin typeface="medium-content-sans-serif-font"/>
              </a:rPr>
              <a:t>DAO:</a:t>
            </a:r>
            <a:r>
              <a:rPr lang="zh-CN" altLang="en-US" sz="1200" dirty="0">
                <a:solidFill>
                  <a:srgbClr val="FF0000"/>
                </a:solidFill>
                <a:latin typeface="medium-content-sans-serif-font"/>
              </a:rPr>
              <a:t> 不断递归而进行的无限制转账问题</a:t>
            </a:r>
          </a:p>
        </p:txBody>
      </p:sp>
      <p:sp>
        <p:nvSpPr>
          <p:cNvPr id="20" name="矩形 19">
            <a:extLst>
              <a:ext uri="{FF2B5EF4-FFF2-40B4-BE49-F238E27FC236}">
                <a16:creationId xmlns:a16="http://schemas.microsoft.com/office/drawing/2014/main" id="{FCBF03F9-19F0-074F-A112-358DB341F2F6}"/>
              </a:ext>
            </a:extLst>
          </p:cNvPr>
          <p:cNvSpPr/>
          <p:nvPr/>
        </p:nvSpPr>
        <p:spPr>
          <a:xfrm>
            <a:off x="412500" y="2135826"/>
            <a:ext cx="3651500" cy="1796311"/>
          </a:xfrm>
          <a:prstGeom prst="rect">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1" name="文本框 20">
            <a:extLst>
              <a:ext uri="{FF2B5EF4-FFF2-40B4-BE49-F238E27FC236}">
                <a16:creationId xmlns:a16="http://schemas.microsoft.com/office/drawing/2014/main" id="{C7178489-13CF-D34C-9A37-240E6DAED3B6}"/>
              </a:ext>
            </a:extLst>
          </p:cNvPr>
          <p:cNvSpPr txBox="1"/>
          <p:nvPr/>
        </p:nvSpPr>
        <p:spPr>
          <a:xfrm>
            <a:off x="292100" y="1743184"/>
            <a:ext cx="1441974" cy="285810"/>
          </a:xfrm>
          <a:prstGeom prst="rect">
            <a:avLst/>
          </a:prstGeom>
          <a:noFill/>
        </p:spPr>
        <p:txBody>
          <a:bodyPr wrap="square" rtlCol="0">
            <a:spAutoFit/>
          </a:bodyPr>
          <a:lstStyle/>
          <a:p>
            <a:r>
              <a:rPr kumimoji="1" lang="en-US" altLang="zh-CN" sz="1200" b="1" dirty="0" err="1">
                <a:latin typeface="Adobe Ming Std L" charset="-120"/>
                <a:ea typeface="Adobe Ming Std L" charset="-120"/>
                <a:cs typeface="Adobe Ming Std L" charset="-120"/>
              </a:rPr>
              <a:t>payOut</a:t>
            </a:r>
            <a:r>
              <a:rPr kumimoji="1" lang="zh-CN" altLang="en-US" sz="1200" b="1" dirty="0">
                <a:latin typeface="Adobe Ming Std L" charset="-120"/>
                <a:ea typeface="Adobe Ming Std L" charset="-120"/>
                <a:cs typeface="Adobe Ming Std L" charset="-120"/>
              </a:rPr>
              <a:t> </a:t>
            </a:r>
            <a:r>
              <a:rPr kumimoji="1" lang="en-US" altLang="zh-CN" sz="1200" b="1" dirty="0" err="1">
                <a:latin typeface="Adobe Ming Std L" charset="-120"/>
                <a:ea typeface="Adobe Ming Std L" charset="-120"/>
                <a:cs typeface="Adobe Ming Std L" charset="-120"/>
              </a:rPr>
              <a:t>func</a:t>
            </a:r>
            <a:endParaRPr kumimoji="1" lang="zh-CN" altLang="en-US" sz="1200" b="1" dirty="0">
              <a:latin typeface="Adobe Ming Std L" charset="-120"/>
              <a:ea typeface="Adobe Ming Std L" charset="-120"/>
              <a:cs typeface="Adobe Ming Std L" charset="-120"/>
            </a:endParaRPr>
          </a:p>
        </p:txBody>
      </p:sp>
      <p:sp>
        <p:nvSpPr>
          <p:cNvPr id="22" name="矩形 21">
            <a:extLst>
              <a:ext uri="{FF2B5EF4-FFF2-40B4-BE49-F238E27FC236}">
                <a16:creationId xmlns:a16="http://schemas.microsoft.com/office/drawing/2014/main" id="{FE66DD32-7310-1043-B8F3-E9A522B716EA}"/>
              </a:ext>
            </a:extLst>
          </p:cNvPr>
          <p:cNvSpPr/>
          <p:nvPr/>
        </p:nvSpPr>
        <p:spPr>
          <a:xfrm>
            <a:off x="412500" y="2177812"/>
            <a:ext cx="3651500" cy="1754326"/>
          </a:xfrm>
          <a:prstGeom prst="rect">
            <a:avLst/>
          </a:prstGeom>
        </p:spPr>
        <p:txBody>
          <a:bodyPr wrap="square">
            <a:spAutoFit/>
          </a:bodyPr>
          <a:lstStyle/>
          <a:p>
            <a:r>
              <a:rPr lang="en-US" altLang="zh-CN" sz="900" b="1"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function </a:t>
            </a:r>
            <a:r>
              <a:rPr lang="en-US" altLang="zh-CN" sz="900" b="1" dirty="0" err="1">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payOut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(address _recipient,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uint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_amount) returns (bool)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if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msg.sender</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 owner ||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msg.value</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&gt; 0 || (</a:t>
            </a:r>
            <a:r>
              <a:rPr lang="en-US"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payOwnerOnly</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&amp;&amp; _recipient != owner))</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throw; }</a:t>
            </a:r>
          </a:p>
          <a:p>
            <a:endPar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if (</a:t>
            </a:r>
            <a:r>
              <a:rPr lang="en-US" altLang="zh-CN" sz="900" b="1"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a:t>
            </a:r>
            <a:r>
              <a:rPr lang="en-US" altLang="zh-CN" sz="900" b="1" dirty="0" err="1">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recipient.call.value</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(_amount)()) { //</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注意这一行，会触发</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_recipient</a:t>
            </a:r>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的</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fallback</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err="1">
                <a:latin typeface="Malgun Gothic Semilight" panose="020B0502040204020203" pitchFamily="34" charset="-122"/>
                <a:ea typeface="Malgun Gothic Semilight" panose="020B0502040204020203" pitchFamily="34" charset="-122"/>
                <a:cs typeface="Malgun Gothic Semilight" panose="020B0502040204020203" pitchFamily="34" charset="-122"/>
              </a:rPr>
              <a:t>PayOut</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(_recipient, _amount);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return true;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else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return false;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p>
          <a:p>
            <a:r>
              <a:rPr lang="en-US"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endPar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
        <p:nvSpPr>
          <p:cNvPr id="23" name="矩形 22">
            <a:extLst>
              <a:ext uri="{FF2B5EF4-FFF2-40B4-BE49-F238E27FC236}">
                <a16:creationId xmlns:a16="http://schemas.microsoft.com/office/drawing/2014/main" id="{9F3DA40C-F67A-D249-A099-74D730DAD961}"/>
              </a:ext>
            </a:extLst>
          </p:cNvPr>
          <p:cNvSpPr/>
          <p:nvPr/>
        </p:nvSpPr>
        <p:spPr>
          <a:xfrm>
            <a:off x="4447555" y="2135826"/>
            <a:ext cx="3567650" cy="1565059"/>
          </a:xfrm>
          <a:prstGeom prst="rect">
            <a:avLst/>
          </a:prstGeom>
          <a:solidFill>
            <a:schemeClr val="bg1">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4" name="文本框 23">
            <a:extLst>
              <a:ext uri="{FF2B5EF4-FFF2-40B4-BE49-F238E27FC236}">
                <a16:creationId xmlns:a16="http://schemas.microsoft.com/office/drawing/2014/main" id="{2A810AFA-BCAB-D64D-AC7A-22502EA37641}"/>
              </a:ext>
            </a:extLst>
          </p:cNvPr>
          <p:cNvSpPr txBox="1"/>
          <p:nvPr/>
        </p:nvSpPr>
        <p:spPr>
          <a:xfrm>
            <a:off x="4338260" y="1753173"/>
            <a:ext cx="2105825" cy="276999"/>
          </a:xfrm>
          <a:prstGeom prst="rect">
            <a:avLst/>
          </a:prstGeom>
          <a:noFill/>
        </p:spPr>
        <p:txBody>
          <a:bodyPr wrap="square" rtlCol="0">
            <a:spAutoFit/>
          </a:bodyPr>
          <a:lstStyle/>
          <a:p>
            <a:r>
              <a:rPr kumimoji="1" lang="zh-CN" altLang="en-US" sz="1200" b="1" dirty="0">
                <a:latin typeface="Adobe Ming Std L" charset="-120"/>
                <a:ea typeface="Adobe Ming Std L" charset="-120"/>
                <a:cs typeface="Adobe Ming Std L" charset="-120"/>
              </a:rPr>
              <a:t>黑客合约的</a:t>
            </a:r>
            <a:r>
              <a:rPr kumimoji="1" lang="en-US" altLang="zh-CN" sz="1200" b="1" dirty="0">
                <a:latin typeface="Adobe Ming Std L" charset="-120"/>
                <a:ea typeface="Adobe Ming Std L" charset="-120"/>
                <a:cs typeface="Adobe Ming Std L" charset="-120"/>
              </a:rPr>
              <a:t>fallback</a:t>
            </a:r>
            <a:r>
              <a:rPr kumimoji="1" lang="zh-CN" altLang="en-US" sz="1200" b="1" dirty="0">
                <a:latin typeface="Adobe Ming Std L" charset="-120"/>
                <a:ea typeface="Adobe Ming Std L" charset="-120"/>
                <a:cs typeface="Adobe Ming Std L" charset="-120"/>
              </a:rPr>
              <a:t>函数</a:t>
            </a:r>
          </a:p>
        </p:txBody>
      </p:sp>
      <p:sp>
        <p:nvSpPr>
          <p:cNvPr id="25" name="矩形 24">
            <a:extLst>
              <a:ext uri="{FF2B5EF4-FFF2-40B4-BE49-F238E27FC236}">
                <a16:creationId xmlns:a16="http://schemas.microsoft.com/office/drawing/2014/main" id="{FF45A827-D3A2-8E4C-B439-C2644A95A189}"/>
              </a:ext>
            </a:extLst>
          </p:cNvPr>
          <p:cNvSpPr/>
          <p:nvPr/>
        </p:nvSpPr>
        <p:spPr>
          <a:xfrm>
            <a:off x="4489758" y="2177811"/>
            <a:ext cx="3442256" cy="1477328"/>
          </a:xfrm>
          <a:prstGeom prst="rect">
            <a:avLst/>
          </a:prstGeom>
        </p:spPr>
        <p:txBody>
          <a:bodyPr wrap="square">
            <a:spAutoFit/>
          </a:bodyPr>
          <a:lstStyle/>
          <a:p>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function () {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vulnerableContract</a:t>
            </a:r>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v;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uint</a:t>
            </a:r>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times;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if (times == 0 &amp;&amp; </a:t>
            </a:r>
            <a:r>
              <a:rPr lang="en" altLang="zh-CN" sz="900" dirty="0" err="1">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attackModeIsOn</a:t>
            </a:r>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times = 1; </a:t>
            </a:r>
          </a:p>
          <a:p>
            <a:r>
              <a:rPr lang="zh-CN" altLang="en-US" sz="900"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 altLang="zh-CN" sz="900"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v.</a:t>
            </a:r>
            <a:r>
              <a:rPr lang="en-US" altLang="zh-CN" sz="900" dirty="0" err="1">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splitDAO</a:t>
            </a:r>
            <a:r>
              <a:rPr lang="en" altLang="zh-CN" sz="900"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zh-CN" altLang="en-US" sz="900"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US" altLang="zh-CN" sz="900"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r>
              <a:rPr lang="zh-CN" altLang="en-US" sz="900"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继续调用</a:t>
            </a:r>
            <a:r>
              <a:rPr lang="en-US" altLang="zh-CN" sz="900" dirty="0" err="1">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splitDAO</a:t>
            </a:r>
            <a:r>
              <a:rPr lang="zh-CN" altLang="en-US" sz="900"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开始新一轮提款</a:t>
            </a:r>
            <a:endParaRPr lang="en" altLang="zh-CN" sz="900" dirty="0">
              <a:solidFill>
                <a:srgbClr val="FF0000"/>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else { </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times = 0;</a:t>
            </a:r>
          </a:p>
          <a:p>
            <a:r>
              <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 }</a:t>
            </a:r>
          </a:p>
          <a:p>
            <a:r>
              <a:rPr lang="en" altLang="zh-CN"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rPr>
              <a:t>}</a:t>
            </a:r>
            <a:endParaRPr lang="zh-CN" altLang="en-US" sz="900" dirty="0">
              <a:solidFill>
                <a:srgbClr val="262626"/>
              </a:solidFill>
              <a:latin typeface="Malgun Gothic Semilight" panose="020B0502040204020203" pitchFamily="34" charset="-122"/>
              <a:ea typeface="Malgun Gothic Semilight" panose="020B0502040204020203" pitchFamily="34" charset="-122"/>
              <a:cs typeface="Malgun Gothic Semilight" panose="020B0502040204020203" pitchFamily="34" charset="-122"/>
            </a:endParaRPr>
          </a:p>
        </p:txBody>
      </p:sp>
    </p:spTree>
    <p:extLst>
      <p:ext uri="{BB962C8B-B14F-4D97-AF65-F5344CB8AC3E}">
        <p14:creationId xmlns:p14="http://schemas.microsoft.com/office/powerpoint/2010/main" val="358101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pic>
        <p:nvPicPr>
          <p:cNvPr id="5" name="图片 4">
            <a:extLst>
              <a:ext uri="{FF2B5EF4-FFF2-40B4-BE49-F238E27FC236}">
                <a16:creationId xmlns:a16="http://schemas.microsoft.com/office/drawing/2014/main" id="{FADC241C-830C-1847-91C4-13B309CF1D28}"/>
              </a:ext>
            </a:extLst>
          </p:cNvPr>
          <p:cNvPicPr>
            <a:picLocks noChangeAspect="1"/>
          </p:cNvPicPr>
          <p:nvPr/>
        </p:nvPicPr>
        <p:blipFill>
          <a:blip r:embed="rId3"/>
          <a:stretch>
            <a:fillRect/>
          </a:stretch>
        </p:blipFill>
        <p:spPr>
          <a:xfrm>
            <a:off x="319312" y="858714"/>
            <a:ext cx="386467" cy="386467"/>
          </a:xfrm>
          <a:prstGeom prst="rect">
            <a:avLst/>
          </a:prstGeom>
        </p:spPr>
      </p:pic>
      <p:sp>
        <p:nvSpPr>
          <p:cNvPr id="11" name="矩形 10">
            <a:extLst>
              <a:ext uri="{FF2B5EF4-FFF2-40B4-BE49-F238E27FC236}">
                <a16:creationId xmlns:a16="http://schemas.microsoft.com/office/drawing/2014/main" id="{F4C899B4-6F13-2F40-BA4F-F8F58AD62541}"/>
              </a:ext>
            </a:extLst>
          </p:cNvPr>
          <p:cNvSpPr/>
          <p:nvPr/>
        </p:nvSpPr>
        <p:spPr>
          <a:xfrm>
            <a:off x="705779" y="867281"/>
            <a:ext cx="1028295" cy="369332"/>
          </a:xfrm>
          <a:prstGeom prst="rect">
            <a:avLst/>
          </a:prstGeom>
        </p:spPr>
        <p:txBody>
          <a:bodyPr wrap="none">
            <a:spAutoFit/>
          </a:bodyPr>
          <a:lstStyle/>
          <a:p>
            <a:r>
              <a:rPr lang="en-US" altLang="zh-CN" dirty="0">
                <a:solidFill>
                  <a:srgbClr val="333333"/>
                </a:solidFill>
                <a:latin typeface="Monospaced Number"/>
              </a:rPr>
              <a:t>THE</a:t>
            </a:r>
            <a:r>
              <a:rPr lang="zh-CN" altLang="en-US" dirty="0">
                <a:solidFill>
                  <a:srgbClr val="333333"/>
                </a:solidFill>
                <a:latin typeface="Monospaced Number"/>
              </a:rPr>
              <a:t> </a:t>
            </a:r>
            <a:r>
              <a:rPr lang="en" altLang="zh-CN" dirty="0">
                <a:solidFill>
                  <a:srgbClr val="333333"/>
                </a:solidFill>
                <a:latin typeface="Monospaced Number"/>
              </a:rPr>
              <a:t>DAO</a:t>
            </a:r>
            <a:endParaRPr lang="zh-CN" altLang="en-US" dirty="0"/>
          </a:p>
        </p:txBody>
      </p:sp>
      <p:sp>
        <p:nvSpPr>
          <p:cNvPr id="12" name="内容占位符 2">
            <a:extLst>
              <a:ext uri="{FF2B5EF4-FFF2-40B4-BE49-F238E27FC236}">
                <a16:creationId xmlns:a16="http://schemas.microsoft.com/office/drawing/2014/main" id="{1C7DCC29-4CAC-0148-A0C5-74375E159688}"/>
              </a:ext>
            </a:extLst>
          </p:cNvPr>
          <p:cNvSpPr txBox="1">
            <a:spLocks/>
          </p:cNvSpPr>
          <p:nvPr/>
        </p:nvSpPr>
        <p:spPr bwMode="auto">
          <a:xfrm>
            <a:off x="59478" y="1800605"/>
            <a:ext cx="3349192" cy="87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normAutofit lnSpcReduction="10000"/>
          </a:bodyPr>
          <a:lstStyle>
            <a:lvl1pPr marL="0" indent="0" algn="ctr" rtl="0" fontAlgn="base">
              <a:lnSpc>
                <a:spcPct val="130000"/>
              </a:lnSpc>
              <a:spcBef>
                <a:spcPct val="20000"/>
              </a:spcBef>
              <a:spcAft>
                <a:spcPct val="0"/>
              </a:spcAft>
              <a:buClr>
                <a:schemeClr val="tx2"/>
              </a:buClr>
              <a:buSzPct val="75000"/>
              <a:buFont typeface="Wingdings" panose="05000000000000000000" pitchFamily="2" charset="2"/>
              <a:buNone/>
              <a:defRPr sz="2135" kern="1200">
                <a:solidFill>
                  <a:srgbClr val="C00000"/>
                </a:solidFill>
                <a:latin typeface="+mn-lt"/>
                <a:ea typeface="+mn-ea"/>
                <a:cs typeface="+mn-cs"/>
              </a:defRPr>
            </a:lvl1pPr>
            <a:lvl2pPr marL="271145" indent="0" algn="l" rtl="0" fontAlgn="base">
              <a:lnSpc>
                <a:spcPct val="130000"/>
              </a:lnSpc>
              <a:spcBef>
                <a:spcPct val="20000"/>
              </a:spcBef>
              <a:spcAft>
                <a:spcPct val="0"/>
              </a:spcAft>
              <a:buClr>
                <a:schemeClr val="tx2"/>
              </a:buClr>
              <a:buSzPct val="75000"/>
              <a:buFont typeface="Wingdings" panose="05000000000000000000" pitchFamily="2" charset="2"/>
              <a:buNone/>
              <a:defRPr sz="1065" kern="1200">
                <a:solidFill>
                  <a:schemeClr val="tx1">
                    <a:tint val="75000"/>
                  </a:schemeClr>
                </a:solidFill>
                <a:latin typeface="+mn-lt"/>
                <a:ea typeface="+mn-ea"/>
                <a:cs typeface="+mn-cs"/>
              </a:defRPr>
            </a:lvl2pPr>
            <a:lvl3pPr marL="541655" indent="0" algn="l" rtl="0" fontAlgn="base">
              <a:lnSpc>
                <a:spcPct val="130000"/>
              </a:lnSpc>
              <a:spcBef>
                <a:spcPct val="20000"/>
              </a:spcBef>
              <a:spcAft>
                <a:spcPct val="0"/>
              </a:spcAft>
              <a:buClr>
                <a:schemeClr val="tx2"/>
              </a:buClr>
              <a:buSzPct val="75000"/>
              <a:buFont typeface="Wingdings" panose="05000000000000000000" pitchFamily="2" charset="2"/>
              <a:buNone/>
              <a:defRPr sz="950" kern="1200">
                <a:solidFill>
                  <a:schemeClr val="tx1">
                    <a:tint val="75000"/>
                  </a:schemeClr>
                </a:solidFill>
                <a:latin typeface="+mn-lt"/>
                <a:ea typeface="+mn-ea"/>
                <a:cs typeface="+mn-cs"/>
              </a:defRPr>
            </a:lvl3pPr>
            <a:lvl4pPr marL="812800" indent="0" algn="l" rtl="0" fontAlgn="base">
              <a:lnSpc>
                <a:spcPct val="130000"/>
              </a:lnSpc>
              <a:spcBef>
                <a:spcPct val="20000"/>
              </a:spcBef>
              <a:spcAft>
                <a:spcPct val="0"/>
              </a:spcAft>
              <a:buClr>
                <a:schemeClr val="tx2"/>
              </a:buClr>
              <a:buSzPct val="75000"/>
              <a:buFont typeface="Wingdings" panose="05000000000000000000" pitchFamily="2" charset="2"/>
              <a:buNone/>
              <a:defRPr sz="830" kern="1200">
                <a:solidFill>
                  <a:schemeClr val="tx1">
                    <a:tint val="75000"/>
                  </a:schemeClr>
                </a:solidFill>
                <a:latin typeface="+mn-lt"/>
                <a:ea typeface="+mn-ea"/>
                <a:cs typeface="+mn-cs"/>
              </a:defRPr>
            </a:lvl4pPr>
            <a:lvl5pPr marL="1083945" indent="0" algn="l" rtl="0" fontAlgn="base">
              <a:lnSpc>
                <a:spcPct val="130000"/>
              </a:lnSpc>
              <a:spcBef>
                <a:spcPct val="20000"/>
              </a:spcBef>
              <a:spcAft>
                <a:spcPct val="0"/>
              </a:spcAft>
              <a:buClr>
                <a:schemeClr val="tx2"/>
              </a:buClr>
              <a:buSzPct val="75000"/>
              <a:buFont typeface="Wingdings" panose="05000000000000000000" pitchFamily="2" charset="2"/>
              <a:buNone/>
              <a:defRPr sz="830" kern="1200">
                <a:solidFill>
                  <a:schemeClr val="tx1">
                    <a:tint val="75000"/>
                  </a:schemeClr>
                </a:solidFill>
                <a:latin typeface="+mn-lt"/>
                <a:ea typeface="+mn-ea"/>
                <a:cs typeface="+mn-cs"/>
              </a:defRPr>
            </a:lvl5pPr>
            <a:lvl6pPr marL="1355090" indent="0" algn="l" defTabSz="541655" rtl="0" eaLnBrk="1" latinLnBrk="0" hangingPunct="1">
              <a:spcBef>
                <a:spcPct val="20000"/>
              </a:spcBef>
              <a:buFont typeface="Arial" panose="020B0604020202020204" pitchFamily="34" charset="0"/>
              <a:buNone/>
              <a:defRPr sz="830" kern="1200">
                <a:solidFill>
                  <a:schemeClr val="tx1">
                    <a:tint val="75000"/>
                  </a:schemeClr>
                </a:solidFill>
                <a:latin typeface="+mn-lt"/>
                <a:ea typeface="+mn-ea"/>
                <a:cs typeface="+mn-cs"/>
              </a:defRPr>
            </a:lvl6pPr>
            <a:lvl7pPr marL="1625600" indent="0" algn="l" defTabSz="541655" rtl="0" eaLnBrk="1" latinLnBrk="0" hangingPunct="1">
              <a:spcBef>
                <a:spcPct val="20000"/>
              </a:spcBef>
              <a:buFont typeface="Arial" panose="020B0604020202020204" pitchFamily="34" charset="0"/>
              <a:buNone/>
              <a:defRPr sz="830" kern="1200">
                <a:solidFill>
                  <a:schemeClr val="tx1">
                    <a:tint val="75000"/>
                  </a:schemeClr>
                </a:solidFill>
                <a:latin typeface="+mn-lt"/>
                <a:ea typeface="+mn-ea"/>
                <a:cs typeface="+mn-cs"/>
              </a:defRPr>
            </a:lvl7pPr>
            <a:lvl8pPr marL="1896745" indent="0" algn="l" defTabSz="541655" rtl="0" eaLnBrk="1" latinLnBrk="0" hangingPunct="1">
              <a:spcBef>
                <a:spcPct val="20000"/>
              </a:spcBef>
              <a:buFont typeface="Arial" panose="020B0604020202020204" pitchFamily="34" charset="0"/>
              <a:buNone/>
              <a:defRPr sz="830" kern="1200">
                <a:solidFill>
                  <a:schemeClr val="tx1">
                    <a:tint val="75000"/>
                  </a:schemeClr>
                </a:solidFill>
                <a:latin typeface="+mn-lt"/>
                <a:ea typeface="+mn-ea"/>
                <a:cs typeface="+mn-cs"/>
              </a:defRPr>
            </a:lvl8pPr>
            <a:lvl9pPr marL="2167890" indent="0" algn="l" defTabSz="541655" rtl="0" eaLnBrk="1" latinLnBrk="0" hangingPunct="1">
              <a:spcBef>
                <a:spcPct val="20000"/>
              </a:spcBef>
              <a:buFont typeface="Arial" panose="020B0604020202020204" pitchFamily="34" charset="0"/>
              <a:buNone/>
              <a:defRPr sz="830" kern="1200">
                <a:solidFill>
                  <a:schemeClr val="tx1">
                    <a:tint val="75000"/>
                  </a:schemeClr>
                </a:solidFill>
                <a:latin typeface="+mn-lt"/>
                <a:ea typeface="+mn-ea"/>
                <a:cs typeface="+mn-cs"/>
              </a:defRPr>
            </a:lvl9pPr>
          </a:lstStyle>
          <a:p>
            <a:pPr marL="442595" lvl="1" indent="-171450">
              <a:lnSpc>
                <a:spcPct val="150000"/>
              </a:lnSpc>
              <a:spcBef>
                <a:spcPct val="0"/>
              </a:spcBef>
              <a:buFont typeface="Arial" panose="020B0604020202020204" pitchFamily="34" charset="0"/>
              <a:buChar char="•"/>
            </a:pPr>
            <a:r>
              <a:rPr lang="en-US" altLang="zh-CN" sz="1200" dirty="0">
                <a:solidFill>
                  <a:schemeClr val="tx1"/>
                </a:solidFill>
                <a:latin typeface="medium-content-sans-serif-font"/>
                <a:ea typeface="黑体" panose="02010609060101010101" pitchFamily="49" charset="-122"/>
              </a:rPr>
              <a:t>THE</a:t>
            </a:r>
            <a:r>
              <a:rPr lang="zh-CN" altLang="en-US" sz="1200" dirty="0">
                <a:solidFill>
                  <a:schemeClr val="tx1"/>
                </a:solidFill>
                <a:latin typeface="medium-content-sans-serif-font"/>
                <a:ea typeface="黑体" panose="02010609060101010101" pitchFamily="49" charset="-122"/>
              </a:rPr>
              <a:t> </a:t>
            </a:r>
            <a:r>
              <a:rPr lang="en-US" altLang="zh-CN" sz="1200" dirty="0">
                <a:solidFill>
                  <a:schemeClr val="tx1"/>
                </a:solidFill>
                <a:latin typeface="medium-content-sans-serif-font"/>
                <a:ea typeface="黑体" panose="02010609060101010101" pitchFamily="49" charset="-122"/>
              </a:rPr>
              <a:t>DAO</a:t>
            </a:r>
            <a:r>
              <a:rPr lang="zh-CN" altLang="en-US" sz="1200" dirty="0">
                <a:solidFill>
                  <a:schemeClr val="tx1"/>
                </a:solidFill>
                <a:latin typeface="medium-content-sans-serif-font"/>
                <a:ea typeface="黑体" panose="02010609060101010101" pitchFamily="49" charset="-122"/>
              </a:rPr>
              <a:t>中余额扣除和转账顺序有误</a:t>
            </a:r>
          </a:p>
          <a:p>
            <a:pPr marL="442595" lvl="1" indent="-171450">
              <a:lnSpc>
                <a:spcPct val="150000"/>
              </a:lnSpc>
              <a:spcBef>
                <a:spcPct val="0"/>
              </a:spcBef>
              <a:buFont typeface="Arial" panose="020B0604020202020204" pitchFamily="34" charset="0"/>
              <a:buChar char="•"/>
            </a:pPr>
            <a:r>
              <a:rPr lang="zh-CN" altLang="en-US" sz="1200" dirty="0">
                <a:solidFill>
                  <a:schemeClr val="tx1"/>
                </a:solidFill>
                <a:latin typeface="medium-content-sans-serif-font"/>
                <a:ea typeface="黑体" panose="02010609060101010101" pitchFamily="49" charset="-122"/>
              </a:rPr>
              <a:t>未知代码被使用</a:t>
            </a:r>
          </a:p>
          <a:p>
            <a:pPr marL="442595" lvl="1" indent="-171450">
              <a:lnSpc>
                <a:spcPct val="150000"/>
              </a:lnSpc>
              <a:spcBef>
                <a:spcPct val="0"/>
              </a:spcBef>
              <a:buFont typeface="Arial" panose="020B0604020202020204" pitchFamily="34" charset="0"/>
              <a:buChar char="•"/>
            </a:pPr>
            <a:r>
              <a:rPr lang="zh-CN" altLang="en-US" sz="1200" dirty="0">
                <a:solidFill>
                  <a:schemeClr val="tx1"/>
                </a:solidFill>
                <a:latin typeface="medium-content-sans-serif-font"/>
                <a:ea typeface="黑体" panose="02010609060101010101" pitchFamily="49" charset="-122"/>
              </a:rPr>
              <a:t>资金存储在一个账户</a:t>
            </a:r>
          </a:p>
        </p:txBody>
      </p:sp>
      <p:sp>
        <p:nvSpPr>
          <p:cNvPr id="4" name="矩形 3">
            <a:extLst>
              <a:ext uri="{FF2B5EF4-FFF2-40B4-BE49-F238E27FC236}">
                <a16:creationId xmlns:a16="http://schemas.microsoft.com/office/drawing/2014/main" id="{CAD52182-1DE4-1246-90C3-B46D16BA6C3B}"/>
              </a:ext>
            </a:extLst>
          </p:cNvPr>
          <p:cNvSpPr/>
          <p:nvPr/>
        </p:nvSpPr>
        <p:spPr>
          <a:xfrm>
            <a:off x="3346789" y="1826756"/>
            <a:ext cx="4064000" cy="2242986"/>
          </a:xfrm>
          <a:prstGeom prst="rect">
            <a:avLst/>
          </a:prstGeom>
        </p:spPr>
        <p:txBody>
          <a:bodyPr>
            <a:spAutoFit/>
          </a:bodyPr>
          <a:lstStyle/>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6</a:t>
            </a:r>
            <a:r>
              <a:rPr lang="zh-CN" altLang="en-US" sz="1050" dirty="0"/>
              <a:t>月</a:t>
            </a:r>
            <a:r>
              <a:rPr lang="en-US" altLang="zh-CN" sz="1050" dirty="0"/>
              <a:t>18</a:t>
            </a:r>
            <a:r>
              <a:rPr lang="zh-CN" altLang="en-US" sz="1050" dirty="0"/>
              <a:t>日，白帽将</a:t>
            </a:r>
            <a:r>
              <a:rPr lang="en-US" altLang="zh-CN" sz="1050" dirty="0"/>
              <a:t>2/3</a:t>
            </a:r>
            <a:r>
              <a:rPr lang="zh-CN" altLang="en-US" sz="1050" dirty="0"/>
              <a:t>未被盗取的资金转移到安全账户；以太坊开启交易验证</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6</a:t>
            </a:r>
            <a:r>
              <a:rPr lang="zh-CN" altLang="en-US" sz="1050" dirty="0"/>
              <a:t>月</a:t>
            </a:r>
            <a:r>
              <a:rPr lang="en-US" altLang="zh-CN" sz="1050" dirty="0"/>
              <a:t>24</a:t>
            </a:r>
            <a:r>
              <a:rPr lang="zh-CN" altLang="en-US" sz="1050" dirty="0"/>
              <a:t>日，以太坊提交了软分叉方案，阻止提取资金，争取时间</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6</a:t>
            </a:r>
            <a:r>
              <a:rPr lang="zh-CN" altLang="en-US" sz="1050" dirty="0"/>
              <a:t>月</a:t>
            </a:r>
            <a:r>
              <a:rPr lang="en-US" altLang="zh-CN" sz="1050" dirty="0"/>
              <a:t>28</a:t>
            </a:r>
            <a:r>
              <a:rPr lang="zh-CN" altLang="en-US" sz="1050" dirty="0"/>
              <a:t>日，</a:t>
            </a:r>
            <a:r>
              <a:rPr lang="en-US" altLang="zh-CN" sz="1050" dirty="0"/>
              <a:t>Felix</a:t>
            </a:r>
            <a:r>
              <a:rPr lang="zh-CN" altLang="en-US" sz="1050" dirty="0"/>
              <a:t> </a:t>
            </a:r>
            <a:r>
              <a:rPr lang="en-US" altLang="zh-CN" sz="1050" dirty="0"/>
              <a:t>Lange</a:t>
            </a:r>
            <a:r>
              <a:rPr lang="zh-CN" altLang="en-US" sz="1050" dirty="0"/>
              <a:t>提出软分叉存在风险</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6</a:t>
            </a:r>
            <a:r>
              <a:rPr lang="zh-CN" altLang="en-US" sz="1050" dirty="0"/>
              <a:t>月</a:t>
            </a:r>
            <a:r>
              <a:rPr lang="en-US" altLang="zh-CN" sz="1050" dirty="0"/>
              <a:t>30</a:t>
            </a:r>
            <a:r>
              <a:rPr lang="zh-CN" altLang="en-US" sz="1050" dirty="0"/>
              <a:t>日，</a:t>
            </a:r>
            <a:r>
              <a:rPr lang="en-US" altLang="zh-CN" sz="1050" dirty="0" err="1"/>
              <a:t>Vitalik</a:t>
            </a:r>
            <a:r>
              <a:rPr lang="zh-CN" altLang="en-US" sz="1050" dirty="0"/>
              <a:t> </a:t>
            </a:r>
            <a:r>
              <a:rPr lang="en-US" altLang="zh-CN" sz="1050" dirty="0" err="1"/>
              <a:t>Buterin</a:t>
            </a:r>
            <a:r>
              <a:rPr lang="zh-CN" altLang="en-US" sz="1050" dirty="0"/>
              <a:t>提出硬分叉设想</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7</a:t>
            </a:r>
            <a:r>
              <a:rPr lang="zh-CN" altLang="en-US" sz="1050" dirty="0"/>
              <a:t>月</a:t>
            </a:r>
            <a:r>
              <a:rPr lang="en-US" altLang="zh-CN" sz="1050" dirty="0"/>
              <a:t>15</a:t>
            </a:r>
            <a:r>
              <a:rPr lang="zh-CN" altLang="en-US" sz="1050" dirty="0"/>
              <a:t>日，硬分叉方案公布，</a:t>
            </a:r>
            <a:r>
              <a:rPr lang="en-US" altLang="zh-CN" sz="1050" dirty="0"/>
              <a:t>7</a:t>
            </a:r>
            <a:r>
              <a:rPr lang="zh-CN" altLang="en-US" sz="1050" dirty="0"/>
              <a:t>月</a:t>
            </a:r>
            <a:r>
              <a:rPr lang="en-US" altLang="zh-CN" sz="1050" dirty="0"/>
              <a:t>21</a:t>
            </a:r>
            <a:r>
              <a:rPr lang="zh-CN" altLang="en-US" sz="1050" dirty="0"/>
              <a:t>最终期限</a:t>
            </a:r>
            <a:endParaRPr lang="en-US" altLang="zh-CN" sz="1050" dirty="0"/>
          </a:p>
          <a:p>
            <a:pPr marL="628650" lvl="1" indent="-171450">
              <a:lnSpc>
                <a:spcPct val="150000"/>
              </a:lnSpc>
              <a:buFont typeface="Arial" panose="020B0604020202020204" pitchFamily="34" charset="0"/>
              <a:buChar char="•"/>
            </a:pPr>
            <a:r>
              <a:rPr lang="en-US" altLang="zh-CN" sz="1050" dirty="0"/>
              <a:t>2016</a:t>
            </a:r>
            <a:r>
              <a:rPr lang="zh-CN" altLang="en-US" sz="1050" dirty="0"/>
              <a:t>年</a:t>
            </a:r>
            <a:r>
              <a:rPr lang="en-US" altLang="zh-CN" sz="1050" dirty="0"/>
              <a:t>7</a:t>
            </a:r>
            <a:r>
              <a:rPr lang="zh-CN" altLang="en-US" sz="1050" dirty="0"/>
              <a:t>月</a:t>
            </a:r>
            <a:r>
              <a:rPr lang="en-US" altLang="zh-CN" sz="1050" dirty="0"/>
              <a:t>21</a:t>
            </a:r>
            <a:r>
              <a:rPr lang="zh-CN" altLang="en-US" sz="1050" dirty="0"/>
              <a:t>日，超过</a:t>
            </a:r>
            <a:r>
              <a:rPr lang="en-US" altLang="zh-CN" sz="1050" dirty="0"/>
              <a:t>85%</a:t>
            </a:r>
            <a:r>
              <a:rPr lang="zh-CN" altLang="en-US" sz="1050" dirty="0"/>
              <a:t>的算力支持硬分叉，硬分叉成功</a:t>
            </a:r>
          </a:p>
        </p:txBody>
      </p:sp>
      <p:sp>
        <p:nvSpPr>
          <p:cNvPr id="6" name="矩形 5">
            <a:extLst>
              <a:ext uri="{FF2B5EF4-FFF2-40B4-BE49-F238E27FC236}">
                <a16:creationId xmlns:a16="http://schemas.microsoft.com/office/drawing/2014/main" id="{53CC45F4-62A6-E649-80DA-6F1F25FEAFED}"/>
              </a:ext>
            </a:extLst>
          </p:cNvPr>
          <p:cNvSpPr/>
          <p:nvPr/>
        </p:nvSpPr>
        <p:spPr>
          <a:xfrm>
            <a:off x="340954" y="1447361"/>
            <a:ext cx="1082348" cy="307777"/>
          </a:xfrm>
          <a:prstGeom prst="rect">
            <a:avLst/>
          </a:prstGeom>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被攻击原因</a:t>
            </a:r>
          </a:p>
        </p:txBody>
      </p:sp>
      <p:sp>
        <p:nvSpPr>
          <p:cNvPr id="15" name="矩形 14">
            <a:extLst>
              <a:ext uri="{FF2B5EF4-FFF2-40B4-BE49-F238E27FC236}">
                <a16:creationId xmlns:a16="http://schemas.microsoft.com/office/drawing/2014/main" id="{69D57BEF-A2E1-E143-9104-CF9116011488}"/>
              </a:ext>
            </a:extLst>
          </p:cNvPr>
          <p:cNvSpPr/>
          <p:nvPr/>
        </p:nvSpPr>
        <p:spPr>
          <a:xfrm>
            <a:off x="3777620" y="1447361"/>
            <a:ext cx="902811" cy="307777"/>
          </a:xfrm>
          <a:prstGeom prst="rect">
            <a:avLst/>
          </a:prstGeom>
        </p:spPr>
        <p:txBody>
          <a:bodyPr wrap="none">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解决方案</a:t>
            </a:r>
          </a:p>
        </p:txBody>
      </p:sp>
    </p:spTree>
    <p:extLst>
      <p:ext uri="{BB962C8B-B14F-4D97-AF65-F5344CB8AC3E}">
        <p14:creationId xmlns:p14="http://schemas.microsoft.com/office/powerpoint/2010/main" val="2896238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sp>
        <p:nvSpPr>
          <p:cNvPr id="12" name="文本框 11">
            <a:extLst>
              <a:ext uri="{FF2B5EF4-FFF2-40B4-BE49-F238E27FC236}">
                <a16:creationId xmlns:a16="http://schemas.microsoft.com/office/drawing/2014/main" id="{BD9C7905-AFA1-2048-9735-191CF4944C48}"/>
              </a:ext>
            </a:extLst>
          </p:cNvPr>
          <p:cNvSpPr txBox="1"/>
          <p:nvPr/>
        </p:nvSpPr>
        <p:spPr>
          <a:xfrm>
            <a:off x="5174599" y="1372478"/>
            <a:ext cx="1269478" cy="553998"/>
          </a:xfrm>
          <a:prstGeom prst="rect">
            <a:avLst/>
          </a:prstGeom>
          <a:noFill/>
        </p:spPr>
        <p:txBody>
          <a:bodyPr wrap="square" rtlCol="0">
            <a:spAutoFit/>
          </a:bodyPr>
          <a:lstStyle/>
          <a:p>
            <a:r>
              <a:rPr kumimoji="1" lang="zh-CN" altLang="en-US" sz="1000" dirty="0">
                <a:latin typeface="Franklin Gothic Heavy" panose="020B0903020102020204" pitchFamily="34" charset="0"/>
              </a:rPr>
              <a:t>黑客创建带有</a:t>
            </a:r>
            <a:r>
              <a:rPr kumimoji="1" lang="en-US" altLang="zh-CN" sz="1000" dirty="0">
                <a:latin typeface="Franklin Gothic Heavy" panose="020B0903020102020204" pitchFamily="34" charset="0"/>
              </a:rPr>
              <a:t>fallback</a:t>
            </a:r>
            <a:r>
              <a:rPr kumimoji="1" lang="zh-CN" altLang="en-US" sz="1000" dirty="0">
                <a:latin typeface="Franklin Gothic Heavy" panose="020B0903020102020204" pitchFamily="34" charset="0"/>
              </a:rPr>
              <a:t>函数的合约</a:t>
            </a:r>
          </a:p>
        </p:txBody>
      </p:sp>
      <p:sp>
        <p:nvSpPr>
          <p:cNvPr id="13" name="文本框 12">
            <a:extLst>
              <a:ext uri="{FF2B5EF4-FFF2-40B4-BE49-F238E27FC236}">
                <a16:creationId xmlns:a16="http://schemas.microsoft.com/office/drawing/2014/main" id="{4867AECE-5D24-FD41-B37C-DBA3C955249D}"/>
              </a:ext>
            </a:extLst>
          </p:cNvPr>
          <p:cNvSpPr txBox="1"/>
          <p:nvPr/>
        </p:nvSpPr>
        <p:spPr>
          <a:xfrm>
            <a:off x="5174600" y="2308656"/>
            <a:ext cx="1269479" cy="553998"/>
          </a:xfrm>
          <a:prstGeom prst="rect">
            <a:avLst/>
          </a:prstGeom>
          <a:noFill/>
        </p:spPr>
        <p:txBody>
          <a:bodyPr wrap="square" rtlCol="0">
            <a:spAutoFit/>
          </a:bodyPr>
          <a:lstStyle/>
          <a:p>
            <a:r>
              <a:rPr kumimoji="1" lang="en-US" altLang="zh-CN" sz="1000" dirty="0">
                <a:latin typeface="Franklin Gothic Heavy" panose="020B0903020102020204" pitchFamily="34" charset="0"/>
              </a:rPr>
              <a:t>fallback</a:t>
            </a:r>
            <a:r>
              <a:rPr kumimoji="1" lang="zh-CN" altLang="en-US" sz="1000" dirty="0">
                <a:latin typeface="Franklin Gothic Heavy" panose="020B0903020102020204" pitchFamily="34" charset="0"/>
              </a:rPr>
              <a:t>函数在</a:t>
            </a:r>
            <a:r>
              <a:rPr kumimoji="1" lang="en-US" altLang="zh-CN" sz="1000" dirty="0" err="1">
                <a:latin typeface="Franklin Gothic Heavy" panose="020B0903020102020204" pitchFamily="34" charset="0"/>
              </a:rPr>
              <a:t>recipient.call.value</a:t>
            </a:r>
            <a:r>
              <a:rPr kumimoji="1" lang="en-US" altLang="zh-CN" sz="1000" dirty="0">
                <a:latin typeface="Franklin Gothic Heavy" panose="020B0903020102020204" pitchFamily="34" charset="0"/>
              </a:rPr>
              <a:t>()</a:t>
            </a:r>
            <a:r>
              <a:rPr kumimoji="1" lang="zh-CN" altLang="en-US" sz="1000" dirty="0">
                <a:latin typeface="Franklin Gothic Heavy" panose="020B0903020102020204" pitchFamily="34" charset="0"/>
              </a:rPr>
              <a:t>时自动执行</a:t>
            </a:r>
          </a:p>
        </p:txBody>
      </p:sp>
      <p:sp>
        <p:nvSpPr>
          <p:cNvPr id="14" name="文本框 13">
            <a:extLst>
              <a:ext uri="{FF2B5EF4-FFF2-40B4-BE49-F238E27FC236}">
                <a16:creationId xmlns:a16="http://schemas.microsoft.com/office/drawing/2014/main" id="{6DCFD5A3-0623-344C-A028-CD8978CB07AB}"/>
              </a:ext>
            </a:extLst>
          </p:cNvPr>
          <p:cNvSpPr txBox="1"/>
          <p:nvPr/>
        </p:nvSpPr>
        <p:spPr>
          <a:xfrm>
            <a:off x="5174598" y="3257922"/>
            <a:ext cx="1269481" cy="400110"/>
          </a:xfrm>
          <a:prstGeom prst="rect">
            <a:avLst/>
          </a:prstGeom>
          <a:noFill/>
        </p:spPr>
        <p:txBody>
          <a:bodyPr wrap="square" rtlCol="0">
            <a:spAutoFit/>
          </a:bodyPr>
          <a:lstStyle/>
          <a:p>
            <a:r>
              <a:rPr kumimoji="1" lang="zh-CN" altLang="en-US" sz="1000" dirty="0">
                <a:latin typeface="Franklin Gothic Heavy" panose="020B0903020102020204" pitchFamily="34" charset="0"/>
              </a:rPr>
              <a:t>递归未达到深度，继续调用</a:t>
            </a:r>
            <a:r>
              <a:rPr kumimoji="1" lang="en-US" altLang="zh-CN" sz="1000" dirty="0" err="1">
                <a:latin typeface="Franklin Gothic Heavy" panose="020B0903020102020204" pitchFamily="34" charset="0"/>
              </a:rPr>
              <a:t>splitDAO</a:t>
            </a:r>
            <a:endParaRPr kumimoji="1" lang="zh-CN" altLang="en-US" sz="1000" dirty="0">
              <a:latin typeface="Franklin Gothic Heavy" panose="020B0903020102020204" pitchFamily="34" charset="0"/>
            </a:endParaRPr>
          </a:p>
        </p:txBody>
      </p:sp>
      <p:cxnSp>
        <p:nvCxnSpPr>
          <p:cNvPr id="15" name="直接箭头连接符 2">
            <a:extLst>
              <a:ext uri="{FF2B5EF4-FFF2-40B4-BE49-F238E27FC236}">
                <a16:creationId xmlns:a16="http://schemas.microsoft.com/office/drawing/2014/main" id="{901FB663-D37C-A848-9636-2CBDF37241D4}"/>
              </a:ext>
            </a:extLst>
          </p:cNvPr>
          <p:cNvCxnSpPr>
            <a:cxnSpLocks/>
          </p:cNvCxnSpPr>
          <p:nvPr/>
        </p:nvCxnSpPr>
        <p:spPr>
          <a:xfrm>
            <a:off x="5761247" y="1991120"/>
            <a:ext cx="1" cy="352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0">
            <a:extLst>
              <a:ext uri="{FF2B5EF4-FFF2-40B4-BE49-F238E27FC236}">
                <a16:creationId xmlns:a16="http://schemas.microsoft.com/office/drawing/2014/main" id="{8DA63F2D-8915-7343-99C4-222FBBB9C7F0}"/>
              </a:ext>
            </a:extLst>
          </p:cNvPr>
          <p:cNvCxnSpPr>
            <a:cxnSpLocks/>
          </p:cNvCxnSpPr>
          <p:nvPr/>
        </p:nvCxnSpPr>
        <p:spPr>
          <a:xfrm>
            <a:off x="5761247" y="2862654"/>
            <a:ext cx="1" cy="413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D5BFA20-C47B-7A4C-9C2E-1BFDEB792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99" y="550863"/>
            <a:ext cx="3837956" cy="3642391"/>
          </a:xfrm>
          <a:prstGeom prst="rect">
            <a:avLst/>
          </a:prstGeom>
        </p:spPr>
      </p:pic>
    </p:spTree>
    <p:extLst>
      <p:ext uri="{BB962C8B-B14F-4D97-AF65-F5344CB8AC3E}">
        <p14:creationId xmlns:p14="http://schemas.microsoft.com/office/powerpoint/2010/main" val="3722477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a:t>
            </a:r>
            <a:endParaRPr lang="zh-CN" altLang="en-US" noProof="1"/>
          </a:p>
        </p:txBody>
      </p:sp>
      <p:pic>
        <p:nvPicPr>
          <p:cNvPr id="5" name="图片 4">
            <a:extLst>
              <a:ext uri="{FF2B5EF4-FFF2-40B4-BE49-F238E27FC236}">
                <a16:creationId xmlns:a16="http://schemas.microsoft.com/office/drawing/2014/main" id="{FADC241C-830C-1847-91C4-13B309CF1D28}"/>
              </a:ext>
            </a:extLst>
          </p:cNvPr>
          <p:cNvPicPr>
            <a:picLocks noChangeAspect="1"/>
          </p:cNvPicPr>
          <p:nvPr/>
        </p:nvPicPr>
        <p:blipFill>
          <a:blip r:embed="rId3"/>
          <a:stretch>
            <a:fillRect/>
          </a:stretch>
        </p:blipFill>
        <p:spPr>
          <a:xfrm>
            <a:off x="319312" y="858714"/>
            <a:ext cx="386467" cy="386467"/>
          </a:xfrm>
          <a:prstGeom prst="rect">
            <a:avLst/>
          </a:prstGeom>
        </p:spPr>
      </p:pic>
      <p:sp>
        <p:nvSpPr>
          <p:cNvPr id="11" name="矩形 10">
            <a:extLst>
              <a:ext uri="{FF2B5EF4-FFF2-40B4-BE49-F238E27FC236}">
                <a16:creationId xmlns:a16="http://schemas.microsoft.com/office/drawing/2014/main" id="{F4C899B4-6F13-2F40-BA4F-F8F58AD62541}"/>
              </a:ext>
            </a:extLst>
          </p:cNvPr>
          <p:cNvSpPr/>
          <p:nvPr/>
        </p:nvSpPr>
        <p:spPr>
          <a:xfrm>
            <a:off x="705779" y="867281"/>
            <a:ext cx="1028295" cy="369332"/>
          </a:xfrm>
          <a:prstGeom prst="rect">
            <a:avLst/>
          </a:prstGeom>
        </p:spPr>
        <p:txBody>
          <a:bodyPr wrap="none">
            <a:spAutoFit/>
          </a:bodyPr>
          <a:lstStyle/>
          <a:p>
            <a:r>
              <a:rPr lang="en-US" altLang="zh-CN" dirty="0">
                <a:solidFill>
                  <a:srgbClr val="333333"/>
                </a:solidFill>
                <a:latin typeface="Monospaced Number"/>
              </a:rPr>
              <a:t>THE</a:t>
            </a:r>
            <a:r>
              <a:rPr lang="zh-CN" altLang="en-US" dirty="0">
                <a:solidFill>
                  <a:srgbClr val="333333"/>
                </a:solidFill>
                <a:latin typeface="Monospaced Number"/>
              </a:rPr>
              <a:t> </a:t>
            </a:r>
            <a:r>
              <a:rPr lang="en" altLang="zh-CN" dirty="0">
                <a:solidFill>
                  <a:srgbClr val="333333"/>
                </a:solidFill>
                <a:latin typeface="Monospaced Number"/>
              </a:rPr>
              <a:t>DAO</a:t>
            </a:r>
            <a:endParaRPr lang="zh-CN" altLang="en-US" dirty="0"/>
          </a:p>
        </p:txBody>
      </p:sp>
      <p:sp>
        <p:nvSpPr>
          <p:cNvPr id="2" name="矩形 1">
            <a:extLst>
              <a:ext uri="{FF2B5EF4-FFF2-40B4-BE49-F238E27FC236}">
                <a16:creationId xmlns:a16="http://schemas.microsoft.com/office/drawing/2014/main" id="{E99305CD-1F2E-CD43-93F2-DE3CDEF93EF0}"/>
              </a:ext>
            </a:extLst>
          </p:cNvPr>
          <p:cNvSpPr/>
          <p:nvPr/>
        </p:nvSpPr>
        <p:spPr>
          <a:xfrm>
            <a:off x="2506523" y="2101334"/>
            <a:ext cx="3114955" cy="369332"/>
          </a:xfrm>
          <a:prstGeom prst="rect">
            <a:avLst/>
          </a:prstGeom>
        </p:spPr>
        <p:txBody>
          <a:bodyPr wrap="none">
            <a:spAutoFit/>
          </a:bodyPr>
          <a:lstStyle/>
          <a:p>
            <a:r>
              <a:rPr lang="en" altLang="zh-CN" dirty="0">
                <a:hlinkClick r:id="rId4"/>
              </a:rPr>
              <a:t>https://github.com/slockit/DAO</a:t>
            </a:r>
            <a:endParaRPr lang="zh-CN" altLang="en-US" dirty="0"/>
          </a:p>
        </p:txBody>
      </p:sp>
    </p:spTree>
    <p:extLst>
      <p:ext uri="{BB962C8B-B14F-4D97-AF65-F5344CB8AC3E}">
        <p14:creationId xmlns:p14="http://schemas.microsoft.com/office/powerpoint/2010/main" val="1607852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28" y="1258275"/>
            <a:ext cx="6685811" cy="3122339"/>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是一个基于以太坊的自动代币交换协议，它的设计目标是：易用性、</a:t>
            </a:r>
            <a:r>
              <a:rPr lang="en-US" altLang="zh-CN" sz="1200" dirty="0">
                <a:latin typeface="medium-content-sans-serif-font"/>
              </a:rPr>
              <a:t>gas </a:t>
            </a:r>
            <a:r>
              <a:rPr lang="zh-CN" altLang="en-US" sz="1200" dirty="0">
                <a:latin typeface="medium-content-sans-serif-font"/>
              </a:rPr>
              <a:t>高利用率、抗审查性和零抽租。</a:t>
            </a:r>
          </a:p>
          <a:p>
            <a:pPr marL="171450" indent="-171450">
              <a:lnSpc>
                <a:spcPct val="150000"/>
              </a:lnSpc>
              <a:buFont typeface="Arial" panose="020B0604020202020204" pitchFamily="34" charset="0"/>
              <a:buChar char="•"/>
            </a:pPr>
            <a:r>
              <a:rPr lang="en-US" altLang="zh-CN" sz="1200" dirty="0">
                <a:latin typeface="medium-content-sans-serif-font"/>
              </a:rPr>
              <a:t>ease-of-use</a:t>
            </a:r>
            <a:r>
              <a:rPr lang="zh-CN" altLang="en-US" sz="1200" dirty="0">
                <a:latin typeface="medium-content-sans-serif-font"/>
              </a:rPr>
              <a:t>（易用性）：</a:t>
            </a:r>
            <a:r>
              <a:rPr lang="en-US" altLang="zh-CN" sz="1200" dirty="0">
                <a:latin typeface="medium-content-sans-serif-font"/>
              </a:rPr>
              <a:t>Token A </a:t>
            </a:r>
            <a:r>
              <a:rPr lang="zh-CN" altLang="en-US" sz="1200" dirty="0">
                <a:latin typeface="medium-content-sans-serif-font"/>
              </a:rPr>
              <a:t>换 </a:t>
            </a:r>
            <a:r>
              <a:rPr lang="en-US" altLang="zh-CN" sz="1200" dirty="0">
                <a:latin typeface="medium-content-sans-serif-font"/>
              </a:rPr>
              <a:t>Token B</a:t>
            </a:r>
            <a:r>
              <a:rPr lang="zh-CN" altLang="en-US" sz="1200" dirty="0">
                <a:latin typeface="medium-content-sans-serif-font"/>
              </a:rPr>
              <a:t>，在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也只要发出一笔交易就能完成兑换，在其它交易所中可能需要发两笔交易：第一笔将 </a:t>
            </a:r>
            <a:r>
              <a:rPr lang="en-US" altLang="zh-CN" sz="1200" dirty="0">
                <a:latin typeface="medium-content-sans-serif-font"/>
              </a:rPr>
              <a:t>Token A </a:t>
            </a:r>
            <a:r>
              <a:rPr lang="zh-CN" altLang="en-US" sz="1200" dirty="0">
                <a:latin typeface="medium-content-sans-serif-font"/>
              </a:rPr>
              <a:t>换成某种媒介货币，如 </a:t>
            </a:r>
            <a:r>
              <a:rPr lang="en-US" altLang="zh-CN" sz="1200" dirty="0">
                <a:latin typeface="medium-content-sans-serif-font"/>
              </a:rPr>
              <a:t>ETH, DAI </a:t>
            </a:r>
            <a:r>
              <a:rPr lang="zh-CN" altLang="en-US" sz="1200" dirty="0">
                <a:latin typeface="medium-content-sans-serif-font"/>
              </a:rPr>
              <a:t>等，然后再发第二笔交易换成 </a:t>
            </a:r>
            <a:r>
              <a:rPr lang="en-US" altLang="zh-CN" sz="1200" dirty="0">
                <a:latin typeface="medium-content-sans-serif-font"/>
              </a:rPr>
              <a:t>Token B</a:t>
            </a:r>
            <a:r>
              <a:rPr lang="zh-CN" altLang="en-US" sz="1200" dirty="0">
                <a:latin typeface="medium-content-sans-serif-font"/>
              </a:rPr>
              <a:t>。</a:t>
            </a:r>
          </a:p>
          <a:p>
            <a:pPr marL="171450" indent="-171450">
              <a:lnSpc>
                <a:spcPct val="150000"/>
              </a:lnSpc>
              <a:buFont typeface="Arial" panose="020B0604020202020204" pitchFamily="34" charset="0"/>
              <a:buChar char="•"/>
            </a:pPr>
            <a:r>
              <a:rPr lang="en-US" altLang="zh-CN" sz="1200" dirty="0">
                <a:latin typeface="medium-content-sans-serif-font"/>
              </a:rPr>
              <a:t>gas efficiency</a:t>
            </a:r>
            <a:r>
              <a:rPr lang="zh-CN" altLang="en-US" sz="1200" dirty="0">
                <a:latin typeface="medium-content-sans-serif-font"/>
              </a:rPr>
              <a:t>（</a:t>
            </a:r>
            <a:r>
              <a:rPr lang="en-US" altLang="zh-CN" sz="1200" dirty="0">
                <a:latin typeface="medium-content-sans-serif-font"/>
              </a:rPr>
              <a:t>gas </a:t>
            </a:r>
            <a:r>
              <a:rPr lang="zh-CN" altLang="en-US" sz="1200" dirty="0">
                <a:latin typeface="medium-content-sans-serif-font"/>
              </a:rPr>
              <a:t>高利用率）：在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上消耗的 </a:t>
            </a:r>
            <a:r>
              <a:rPr lang="en-US" altLang="zh-CN" sz="1200" dirty="0">
                <a:latin typeface="medium-content-sans-serif-font"/>
              </a:rPr>
              <a:t>gas </a:t>
            </a:r>
            <a:r>
              <a:rPr lang="zh-CN" altLang="en-US" sz="1200" dirty="0">
                <a:latin typeface="medium-content-sans-serif-font"/>
              </a:rPr>
              <a:t>量是以太坊上的几家主流去中化交易所中最低的，也就代表在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交易要付的矿工费最少。</a:t>
            </a:r>
            <a:endParaRPr lang="en-US" altLang="zh-CN" sz="1200" dirty="0">
              <a:latin typeface="medium-content-sans-serif-font"/>
            </a:endParaRPr>
          </a:p>
          <a:p>
            <a:pPr marL="171450" indent="-171450">
              <a:lnSpc>
                <a:spcPct val="150000"/>
              </a:lnSpc>
              <a:buFont typeface="Arial" panose="020B0604020202020204" pitchFamily="34" charset="0"/>
              <a:buChar char="•"/>
            </a:pPr>
            <a:r>
              <a:rPr lang="en-US" altLang="zh-CN" sz="1200" dirty="0">
                <a:latin typeface="medium-content-sans-serif-font"/>
              </a:rPr>
              <a:t>censorship resistance</a:t>
            </a:r>
            <a:r>
              <a:rPr lang="zh-CN" altLang="en-US" sz="1200" dirty="0">
                <a:latin typeface="medium-content-sans-serif-font"/>
              </a:rPr>
              <a:t>（抗审查性）：抗审查性体现在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上架新 </a:t>
            </a:r>
            <a:r>
              <a:rPr lang="en-US" altLang="zh-CN" sz="1200" dirty="0">
                <a:latin typeface="medium-content-sans-serif-font"/>
              </a:rPr>
              <a:t>Token </a:t>
            </a:r>
            <a:r>
              <a:rPr lang="zh-CN" altLang="en-US" sz="1200" dirty="0">
                <a:latin typeface="medium-content-sans-serif-font"/>
              </a:rPr>
              <a:t>没有门槛，任何人都能在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上架任何 </a:t>
            </a:r>
            <a:r>
              <a:rPr lang="en-US" altLang="zh-CN" sz="1200" dirty="0">
                <a:latin typeface="medium-content-sans-serif-font"/>
              </a:rPr>
              <a:t>Token</a:t>
            </a:r>
            <a:r>
              <a:rPr lang="zh-CN" altLang="en-US" sz="1200" dirty="0">
                <a:latin typeface="medium-content-sans-serif-font"/>
              </a:rPr>
              <a:t>。这在去中心交易所中很少见，虽然大多数的去中心化交易所不会像中心化交易所那样向你收取上币费，但还是需要提交上币申请，通过审查后运营团队才会让你的 </a:t>
            </a:r>
            <a:r>
              <a:rPr lang="en-US" altLang="zh-CN" sz="1200" dirty="0">
                <a:latin typeface="medium-content-sans-serif-font"/>
              </a:rPr>
              <a:t>Token </a:t>
            </a:r>
            <a:r>
              <a:rPr lang="zh-CN" altLang="en-US" sz="1200" dirty="0">
                <a:latin typeface="medium-content-sans-serif-font"/>
              </a:rPr>
              <a:t>可以在他们的交易所上交易。下面是各去中心化交易所上币规则的详情：</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1261884" cy="307777"/>
          </a:xfrm>
          <a:prstGeom prst="rect">
            <a:avLst/>
          </a:prstGeom>
        </p:spPr>
        <p:txBody>
          <a:bodyPr wrap="none">
            <a:spAutoFit/>
          </a:bodyPr>
          <a:lstStyle/>
          <a:p>
            <a:r>
              <a:rPr lang="zh-CN" altLang="en-US" sz="1400" dirty="0">
                <a:latin typeface="medium-content-sans-serif-font"/>
              </a:rPr>
              <a:t>自动化做市商</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3734633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29" y="1585593"/>
            <a:ext cx="6685811" cy="891719"/>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市场上必须要有用户进行挂单，要有一定量的订单（市场流动）。</a:t>
            </a:r>
          </a:p>
          <a:p>
            <a:pPr marL="171450" indent="-171450">
              <a:lnSpc>
                <a:spcPct val="150000"/>
              </a:lnSpc>
              <a:buFont typeface="Arial" panose="020B0604020202020204" pitchFamily="34" charset="0"/>
              <a:buChar char="•"/>
            </a:pPr>
            <a:r>
              <a:rPr lang="zh-CN" altLang="en-US" sz="1200" dirty="0">
                <a:latin typeface="medium-content-sans-serif-font"/>
              </a:rPr>
              <a:t>订单必须重叠才能成交，即买价高于或等于卖价。</a:t>
            </a:r>
          </a:p>
          <a:p>
            <a:pPr marL="171450" indent="-171450">
              <a:lnSpc>
                <a:spcPct val="150000"/>
              </a:lnSpc>
              <a:buFont typeface="Arial" panose="020B0604020202020204" pitchFamily="34" charset="0"/>
              <a:buChar char="•"/>
            </a:pPr>
            <a:r>
              <a:rPr lang="zh-CN" altLang="en-US" sz="1200" dirty="0">
                <a:latin typeface="medium-content-sans-serif-font"/>
              </a:rPr>
              <a:t>需要将资产存储在交易所。</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738664"/>
          </a:xfrm>
          <a:prstGeom prst="rect">
            <a:avLst/>
          </a:prstGeom>
        </p:spPr>
        <p:txBody>
          <a:bodyPr wrap="square">
            <a:spAutoFit/>
          </a:bodyPr>
          <a:lstStyle/>
          <a:p>
            <a:r>
              <a:rPr lang="zh-CN" altLang="en-US" sz="1400" dirty="0">
                <a:latin typeface="medium-content-sans-serif-font"/>
              </a:rPr>
              <a:t>传统的交易所有一个订单薄</a:t>
            </a:r>
            <a:r>
              <a:rPr lang="en-US" altLang="zh-CN" sz="1400" dirty="0">
                <a:latin typeface="medium-content-sans-serif-font"/>
              </a:rPr>
              <a:t>(Order Book)</a:t>
            </a:r>
            <a:r>
              <a:rPr lang="zh-CN" altLang="en-US" sz="1400" dirty="0">
                <a:latin typeface="medium-content-sans-serif-font"/>
              </a:rPr>
              <a:t>，订单薄上记录着买卖方向，数量和出价，交易所负责对买卖双方进行配对，一旦订单薄中最高价格低于或等于最低价格，就会促成交易，同时会产生一个新的成交价，传统交易所有以下特点：</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6" name="图片 5">
            <a:extLst>
              <a:ext uri="{FF2B5EF4-FFF2-40B4-BE49-F238E27FC236}">
                <a16:creationId xmlns:a16="http://schemas.microsoft.com/office/drawing/2014/main" id="{73952A9B-5A7A-4DAE-83FF-7951FBA5B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041" y="2088797"/>
            <a:ext cx="2405027" cy="2089852"/>
          </a:xfrm>
          <a:prstGeom prst="rect">
            <a:avLst/>
          </a:prstGeom>
        </p:spPr>
      </p:pic>
      <p:sp>
        <p:nvSpPr>
          <p:cNvPr id="8" name="矩形 7">
            <a:extLst>
              <a:ext uri="{FF2B5EF4-FFF2-40B4-BE49-F238E27FC236}">
                <a16:creationId xmlns:a16="http://schemas.microsoft.com/office/drawing/2014/main" id="{6E5345DB-F2F1-4C48-9694-78B40C366006}"/>
              </a:ext>
            </a:extLst>
          </p:cNvPr>
          <p:cNvSpPr/>
          <p:nvPr/>
        </p:nvSpPr>
        <p:spPr>
          <a:xfrm>
            <a:off x="185184" y="2424713"/>
            <a:ext cx="4567569" cy="2031325"/>
          </a:xfrm>
          <a:prstGeom prst="rect">
            <a:avLst/>
          </a:prstGeom>
        </p:spPr>
        <p:txBody>
          <a:bodyPr wrap="square">
            <a:spAutoFit/>
          </a:bodyPr>
          <a:lstStyle/>
          <a:p>
            <a:r>
              <a:rPr lang="zh-CN" altLang="en-US" sz="1400" dirty="0">
                <a:latin typeface="medium-content-sans-serif-font"/>
              </a:rPr>
              <a:t>在订单薄模型市场中，买家期望用最低的价格买到想要的资产，而卖家则是期望用最高价格卖出同一项资产，如果交易要成立，买卖双方必须要在价格上达成共识，一是买家提高出价，二是卖家降低出价，如果双方都不要改变出价，这时候就要依靠做市商的参与，简单来说，做市商是一个促进交易的实体，它会在买卖两个方向上挂单，让想要交易的参与方只要跟做市商的订单撮合就能完成交易，而不需要等待对手方出现才能交易，极大的提高了市场的流动性。</a:t>
            </a:r>
          </a:p>
        </p:txBody>
      </p:sp>
    </p:spTree>
    <p:extLst>
      <p:ext uri="{BB962C8B-B14F-4D97-AF65-F5344CB8AC3E}">
        <p14:creationId xmlns:p14="http://schemas.microsoft.com/office/powerpoint/2010/main" val="1368523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310771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部署在以太坊上，而以太坊每秒可以出来 </a:t>
            </a:r>
            <a:r>
              <a:rPr lang="en-US" altLang="zh-CN" sz="1200" dirty="0">
                <a:latin typeface="medium-content-sans-serif-font"/>
              </a:rPr>
              <a:t>15 </a:t>
            </a:r>
            <a:r>
              <a:rPr lang="zh-CN" altLang="en-US" sz="1200" dirty="0">
                <a:latin typeface="medium-content-sans-serif-font"/>
              </a:rPr>
              <a:t>笔左右的交易，这对于订单薄交易所来不可行，主要原因是：“订单薄模型依赖一个或多个外部做市商对某项资产一直不断的做市，而以太坊的 </a:t>
            </a:r>
            <a:r>
              <a:rPr lang="en-US" altLang="zh-CN" sz="1200" dirty="0">
                <a:latin typeface="medium-content-sans-serif-font"/>
              </a:rPr>
              <a:t>TPS </a:t>
            </a:r>
            <a:r>
              <a:rPr lang="zh-CN" altLang="en-US" sz="1200" dirty="0">
                <a:latin typeface="medium-content-sans-serif-font"/>
              </a:rPr>
              <a:t>过低不支持做市商高频的交易，如果缺少了做市商，那么交易所的流动性立刻会降低，对于用户来说这样的交易所体验很差。”</a:t>
            </a:r>
          </a:p>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采用流动池加恒定乘法公式这种自动化做市商（</a:t>
            </a:r>
            <a:r>
              <a:rPr lang="en-US" altLang="zh-CN" sz="1200" dirty="0">
                <a:latin typeface="medium-content-sans-serif-font"/>
              </a:rPr>
              <a:t>AMM</a:t>
            </a:r>
            <a:r>
              <a:rPr lang="zh-CN" altLang="en-US" sz="1200" dirty="0">
                <a:latin typeface="medium-content-sans-serif-font"/>
              </a:rPr>
              <a:t>）模式实现了资产的交换，自动化做市商模式方式不需要买卖双方进行挂单，也不要买卖双方的订单重叠，可以进行自由买卖。</a:t>
            </a:r>
          </a:p>
          <a:p>
            <a:pPr marL="628650" lvl="1" indent="-171450">
              <a:lnSpc>
                <a:spcPct val="150000"/>
              </a:lnSpc>
              <a:buFont typeface="Arial" panose="020B0604020202020204" pitchFamily="34" charset="0"/>
              <a:buChar char="•"/>
            </a:pPr>
            <a:r>
              <a:rPr lang="zh-CN" altLang="en-US" sz="1200" dirty="0">
                <a:latin typeface="medium-content-sans-serif-font"/>
              </a:rPr>
              <a:t>流动池：使用流动池来提供买卖双方交易，做市商只要把资金放入流动池即可</a:t>
            </a:r>
          </a:p>
          <a:p>
            <a:pPr marL="628650" lvl="1" indent="-171450">
              <a:lnSpc>
                <a:spcPct val="150000"/>
              </a:lnSpc>
              <a:buFont typeface="Arial" panose="020B0604020202020204" pitchFamily="34" charset="0"/>
              <a:buChar char="•"/>
            </a:pPr>
            <a:r>
              <a:rPr lang="zh-CN" altLang="en-US" sz="1200" dirty="0">
                <a:latin typeface="medium-content-sans-serif-font"/>
              </a:rPr>
              <a:t>恒定乘法公式：按照流动池中 </a:t>
            </a:r>
            <a:r>
              <a:rPr lang="en-US" altLang="zh-CN" sz="1200" dirty="0">
                <a:latin typeface="medium-content-sans-serif-font"/>
              </a:rPr>
              <a:t>Token </a:t>
            </a:r>
            <a:r>
              <a:rPr lang="zh-CN" altLang="en-US" sz="1200" dirty="0">
                <a:latin typeface="medium-content-sans-serif-font"/>
              </a:rPr>
              <a:t>的数量，自动计算买卖价格</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为什么 </a:t>
            </a:r>
            <a:r>
              <a:rPr lang="en-US" altLang="zh-CN" sz="1400" dirty="0" err="1">
                <a:latin typeface="medium-content-sans-serif-font"/>
              </a:rPr>
              <a:t>Uniswap</a:t>
            </a:r>
            <a:r>
              <a:rPr lang="en-US" altLang="zh-CN" sz="1400" dirty="0">
                <a:latin typeface="medium-content-sans-serif-font"/>
              </a:rPr>
              <a:t> </a:t>
            </a:r>
            <a:r>
              <a:rPr lang="zh-CN" altLang="en-US" sz="1400" dirty="0">
                <a:latin typeface="medium-content-sans-serif-font"/>
              </a:rPr>
              <a:t>不采用订单薄模型？</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3299123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903330" y="896708"/>
            <a:ext cx="5811578" cy="1999715"/>
          </a:xfrm>
          <a:prstGeom prst="rect">
            <a:avLst/>
          </a:prstGeom>
        </p:spPr>
        <p:txBody>
          <a:bodyPr wrap="square">
            <a:spAutoFit/>
          </a:bodyPr>
          <a:lstStyle/>
          <a:p>
            <a:pPr>
              <a:lnSpc>
                <a:spcPct val="150000"/>
              </a:lnSpc>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是无法自己变出钱来，因此需要依赖外部资金向合约中提供流动性，向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流动池中提供流动性的用户被称为流动性提供者，当流动性提供者向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中注入流动性的时候，</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会铸造出一个流动性代币</a:t>
            </a:r>
            <a:r>
              <a:rPr lang="en-US" altLang="zh-CN" sz="1200" dirty="0">
                <a:latin typeface="medium-content-sans-serif-font"/>
              </a:rPr>
              <a:t>(LP)</a:t>
            </a:r>
            <a:r>
              <a:rPr lang="zh-CN" altLang="en-US" sz="1200" dirty="0">
                <a:latin typeface="medium-content-sans-serif-font"/>
              </a:rPr>
              <a:t>，铸出 </a:t>
            </a:r>
            <a:r>
              <a:rPr lang="en-US" altLang="zh-CN" sz="1200" dirty="0">
                <a:latin typeface="medium-content-sans-serif-font"/>
              </a:rPr>
              <a:t>LP </a:t>
            </a:r>
            <a:r>
              <a:rPr lang="zh-CN" altLang="en-US" sz="1200" dirty="0">
                <a:latin typeface="medium-content-sans-serif-font"/>
              </a:rPr>
              <a:t>代币数量是与用户注入的资金所占流动池中的资金比例相关，动性提供者可以选择在任何时间销毁自己持有的流动性代币。为了鼓励用于向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的流动池中提供更多的流动性，</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会从每笔交易总额中抽取 </a:t>
            </a:r>
            <a:r>
              <a:rPr lang="en-US" altLang="zh-CN" sz="1200" dirty="0">
                <a:latin typeface="medium-content-sans-serif-font"/>
              </a:rPr>
              <a:t>0.3% </a:t>
            </a:r>
            <a:r>
              <a:rPr lang="zh-CN" altLang="en-US" sz="1200" dirty="0">
                <a:latin typeface="medium-content-sans-serif-font"/>
              </a:rPr>
              <a:t>当成交易手续费，并将手续费全额交给那些将注资金到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资金池提供流动性的流动性提供者。</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流动池：</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6" name="图片 5">
            <a:extLst>
              <a:ext uri="{FF2B5EF4-FFF2-40B4-BE49-F238E27FC236}">
                <a16:creationId xmlns:a16="http://schemas.microsoft.com/office/drawing/2014/main" id="{4E00599F-F9EE-42B8-B370-681AE2866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75" y="1896565"/>
            <a:ext cx="1760591" cy="2184326"/>
          </a:xfrm>
          <a:prstGeom prst="rect">
            <a:avLst/>
          </a:prstGeom>
        </p:spPr>
      </p:pic>
    </p:spTree>
    <p:extLst>
      <p:ext uri="{BB962C8B-B14F-4D97-AF65-F5344CB8AC3E}">
        <p14:creationId xmlns:p14="http://schemas.microsoft.com/office/powerpoint/2010/main" val="868938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1999715"/>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假设在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中存在一个 </a:t>
            </a:r>
            <a:r>
              <a:rPr lang="en-US" altLang="zh-CN" sz="1200" dirty="0">
                <a:latin typeface="medium-content-sans-serif-font"/>
              </a:rPr>
              <a:t>ETH-DAI </a:t>
            </a:r>
            <a:r>
              <a:rPr lang="zh-CN" altLang="en-US" sz="1200" dirty="0">
                <a:latin typeface="medium-content-sans-serif-font"/>
              </a:rPr>
              <a:t>交易对的流动池，用户在使用 </a:t>
            </a:r>
            <a:r>
              <a:rPr lang="en-US" altLang="zh-CN" sz="1200" dirty="0">
                <a:latin typeface="medium-content-sans-serif-font"/>
              </a:rPr>
              <a:t>DAI </a:t>
            </a:r>
            <a:r>
              <a:rPr lang="zh-CN" altLang="en-US" sz="1200" dirty="0">
                <a:latin typeface="medium-content-sans-serif-font"/>
              </a:rPr>
              <a:t>与 </a:t>
            </a:r>
            <a:r>
              <a:rPr lang="en-US" altLang="zh-CN" sz="1200" dirty="0">
                <a:latin typeface="medium-content-sans-serif-font"/>
              </a:rPr>
              <a:t>ETH </a:t>
            </a:r>
            <a:r>
              <a:rPr lang="zh-CN" altLang="en-US" sz="1200" dirty="0">
                <a:latin typeface="medium-content-sans-serif-font"/>
              </a:rPr>
              <a:t>兑换时需要一个方法来决定交易价格。</a:t>
            </a:r>
          </a:p>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定价模型非常简洁，它的核心思想是一个恒定乘积公式</a:t>
            </a:r>
            <a:r>
              <a:rPr lang="en-US" altLang="zh-CN" sz="1200" dirty="0" err="1">
                <a:latin typeface="medium-content-sans-serif-font"/>
              </a:rPr>
              <a:t>x×y</a:t>
            </a:r>
            <a:r>
              <a:rPr lang="en-US" altLang="zh-CN" sz="1200" dirty="0">
                <a:latin typeface="medium-content-sans-serif-font"/>
              </a:rPr>
              <a:t>=k</a:t>
            </a:r>
            <a:r>
              <a:rPr lang="zh-CN" altLang="en-US" sz="1200" dirty="0">
                <a:latin typeface="medium-content-sans-serif-font"/>
              </a:rPr>
              <a:t>。其中 </a:t>
            </a:r>
            <a:r>
              <a:rPr lang="en-US" altLang="zh-CN" sz="1200" dirty="0">
                <a:latin typeface="medium-content-sans-serif-font"/>
              </a:rPr>
              <a:t>x </a:t>
            </a:r>
            <a:r>
              <a:rPr lang="zh-CN" altLang="en-US" sz="1200" dirty="0">
                <a:latin typeface="medium-content-sans-serif-font"/>
              </a:rPr>
              <a:t>和 </a:t>
            </a:r>
            <a:r>
              <a:rPr lang="en-US" altLang="zh-CN" sz="1200" dirty="0">
                <a:latin typeface="medium-content-sans-serif-font"/>
              </a:rPr>
              <a:t>y </a:t>
            </a:r>
            <a:r>
              <a:rPr lang="zh-CN" altLang="en-US" sz="1200" dirty="0">
                <a:latin typeface="medium-content-sans-serif-font"/>
              </a:rPr>
              <a:t>分别代表流动池中两种资产的数量，</a:t>
            </a:r>
            <a:r>
              <a:rPr lang="en-US" altLang="zh-CN" sz="1200" dirty="0">
                <a:latin typeface="medium-content-sans-serif-font"/>
              </a:rPr>
              <a:t>k </a:t>
            </a:r>
            <a:r>
              <a:rPr lang="zh-CN" altLang="en-US" sz="1200" dirty="0">
                <a:latin typeface="medium-content-sans-serif-font"/>
              </a:rPr>
              <a:t>是两种资产数量的乘积。</a:t>
            </a:r>
            <a:endParaRPr lang="en-US" altLang="zh-CN" sz="1200" dirty="0">
              <a:latin typeface="medium-content-sans-serif-font"/>
            </a:endParaRPr>
          </a:p>
          <a:p>
            <a:pPr marL="171450" indent="-171450">
              <a:lnSpc>
                <a:spcPct val="150000"/>
              </a:lnSpc>
              <a:buFont typeface="Arial" panose="020B0604020202020204" pitchFamily="34" charset="0"/>
              <a:buChar char="•"/>
            </a:pPr>
            <a:r>
              <a:rPr lang="zh-CN" altLang="en-US" sz="1200" dirty="0">
                <a:latin typeface="medium-content-sans-serif-font"/>
              </a:rPr>
              <a:t>假设乘积 </a:t>
            </a:r>
            <a:r>
              <a:rPr lang="en-US" altLang="zh-CN" sz="1200" dirty="0">
                <a:latin typeface="medium-content-sans-serif-font"/>
              </a:rPr>
              <a:t>k </a:t>
            </a:r>
            <a:r>
              <a:rPr lang="zh-CN" altLang="en-US" sz="1200" dirty="0">
                <a:latin typeface="medium-content-sans-serif-font"/>
              </a:rPr>
              <a:t>是一个固定不变的常量，当用户使用 </a:t>
            </a:r>
            <a:r>
              <a:rPr lang="en-US" altLang="zh-CN" sz="1200" dirty="0">
                <a:latin typeface="medium-content-sans-serif-font"/>
              </a:rPr>
              <a:t>x </a:t>
            </a:r>
            <a:r>
              <a:rPr lang="zh-CN" altLang="en-US" sz="1200" dirty="0">
                <a:latin typeface="medium-content-sans-serif-font"/>
              </a:rPr>
              <a:t>资产从流动池中兑换 </a:t>
            </a:r>
            <a:r>
              <a:rPr lang="en-US" altLang="zh-CN" sz="1200" dirty="0">
                <a:latin typeface="medium-content-sans-serif-font"/>
              </a:rPr>
              <a:t>y </a:t>
            </a:r>
            <a:r>
              <a:rPr lang="zh-CN" altLang="en-US" sz="1200" dirty="0">
                <a:latin typeface="medium-content-sans-serif-font"/>
              </a:rPr>
              <a:t>资产时，流动池中 </a:t>
            </a:r>
            <a:r>
              <a:rPr lang="en-US" altLang="zh-CN" sz="1200" dirty="0">
                <a:latin typeface="medium-content-sans-serif-font"/>
              </a:rPr>
              <a:t>x </a:t>
            </a:r>
            <a:r>
              <a:rPr lang="zh-CN" altLang="en-US" sz="1200" dirty="0">
                <a:latin typeface="medium-content-sans-serif-font"/>
              </a:rPr>
              <a:t>资产的数量会增加，</a:t>
            </a:r>
            <a:r>
              <a:rPr lang="en-US" altLang="zh-CN" sz="1200" dirty="0">
                <a:latin typeface="medium-content-sans-serif-font"/>
              </a:rPr>
              <a:t>y </a:t>
            </a:r>
            <a:r>
              <a:rPr lang="zh-CN" altLang="en-US" sz="1200" dirty="0">
                <a:latin typeface="medium-content-sans-serif-font"/>
              </a:rPr>
              <a:t>资产的数量会减少。由于 </a:t>
            </a:r>
            <a:r>
              <a:rPr lang="en-US" altLang="zh-CN" sz="1200" dirty="0">
                <a:latin typeface="medium-content-sans-serif-font"/>
              </a:rPr>
              <a:t>k </a:t>
            </a:r>
            <a:r>
              <a:rPr lang="zh-CN" altLang="en-US" sz="1200" dirty="0">
                <a:latin typeface="medium-content-sans-serif-font"/>
              </a:rPr>
              <a:t>是恒定的，所以当 </a:t>
            </a:r>
            <a:r>
              <a:rPr lang="en-US" altLang="zh-CN" sz="1200" dirty="0">
                <a:latin typeface="medium-content-sans-serif-font"/>
              </a:rPr>
              <a:t>x </a:t>
            </a:r>
            <a:r>
              <a:rPr lang="zh-CN" altLang="en-US" sz="1200" dirty="0">
                <a:latin typeface="medium-content-sans-serif-font"/>
              </a:rPr>
              <a:t>增长</a:t>
            </a:r>
            <a:r>
              <a:rPr lang="en-US" altLang="zh-CN" sz="1200" dirty="0">
                <a:latin typeface="medium-content-sans-serif-font"/>
              </a:rPr>
              <a:t>ΔX</a:t>
            </a:r>
            <a:r>
              <a:rPr lang="zh-CN" altLang="en-US" sz="1200" dirty="0">
                <a:latin typeface="medium-content-sans-serif-font"/>
              </a:rPr>
              <a:t>时，需要将 </a:t>
            </a:r>
            <a:r>
              <a:rPr lang="en-US" altLang="zh-CN" sz="1200" dirty="0">
                <a:latin typeface="medium-content-sans-serif-font"/>
              </a:rPr>
              <a:t>y </a:t>
            </a:r>
            <a:r>
              <a:rPr lang="zh-CN" altLang="en-US" sz="1200" dirty="0">
                <a:latin typeface="medium-content-sans-serif-font"/>
              </a:rPr>
              <a:t>减少</a:t>
            </a:r>
            <a:r>
              <a:rPr lang="en-US" altLang="zh-CN" sz="1200" dirty="0">
                <a:latin typeface="medium-content-sans-serif-font"/>
              </a:rPr>
              <a:t>ΔY</a:t>
            </a:r>
            <a:r>
              <a:rPr lang="zh-CN" altLang="en-US" sz="1200" dirty="0">
                <a:latin typeface="medium-content-sans-serif-font"/>
              </a:rPr>
              <a:t>才能保持等式的恒定。</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核心思想：</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4188383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61472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200" dirty="0" err="1">
                <a:latin typeface="medium-content-sans-serif-font"/>
              </a:rPr>
              <a:t>InputPrice</a:t>
            </a:r>
            <a:r>
              <a:rPr lang="zh-CN" altLang="en-US" sz="1200" dirty="0">
                <a:latin typeface="medium-content-sans-serif-font"/>
              </a:rPr>
              <a:t>：向流动池中放入</a:t>
            </a:r>
            <a:r>
              <a:rPr lang="en-US" altLang="zh-CN" sz="1200" dirty="0">
                <a:latin typeface="medium-content-sans-serif-font"/>
              </a:rPr>
              <a:t>ΔX</a:t>
            </a:r>
            <a:r>
              <a:rPr lang="zh-CN" altLang="en-US" sz="1200" dirty="0">
                <a:latin typeface="medium-content-sans-serif-font"/>
              </a:rPr>
              <a:t>个 </a:t>
            </a:r>
            <a:r>
              <a:rPr lang="en-US" altLang="zh-CN" sz="1200" dirty="0">
                <a:latin typeface="medium-content-sans-serif-font"/>
              </a:rPr>
              <a:t>Token </a:t>
            </a:r>
            <a:r>
              <a:rPr lang="zh-CN" altLang="en-US" sz="1200" dirty="0">
                <a:latin typeface="medium-content-sans-serif-font"/>
              </a:rPr>
              <a:t>可以兑换出多少个</a:t>
            </a:r>
            <a:r>
              <a:rPr lang="en-US" altLang="zh-CN" sz="1200" dirty="0">
                <a:latin typeface="medium-content-sans-serif-font"/>
              </a:rPr>
              <a:t>ΔY Token</a:t>
            </a:r>
          </a:p>
          <a:p>
            <a:pPr marL="171450" indent="-171450">
              <a:lnSpc>
                <a:spcPct val="150000"/>
              </a:lnSpc>
              <a:buFont typeface="Arial" panose="020B0604020202020204" pitchFamily="34" charset="0"/>
              <a:buChar char="•"/>
            </a:pPr>
            <a:r>
              <a:rPr lang="en-US" altLang="zh-CN" sz="1200" dirty="0" err="1">
                <a:latin typeface="medium-content-sans-serif-font"/>
              </a:rPr>
              <a:t>OutputPrice</a:t>
            </a:r>
            <a:r>
              <a:rPr lang="zh-CN" altLang="en-US" sz="1200" dirty="0">
                <a:latin typeface="medium-content-sans-serif-font"/>
              </a:rPr>
              <a:t>：从流动池中取出</a:t>
            </a:r>
            <a:r>
              <a:rPr lang="en-US" altLang="zh-CN" sz="1200" dirty="0">
                <a:latin typeface="medium-content-sans-serif-font"/>
              </a:rPr>
              <a:t>ΔY </a:t>
            </a:r>
            <a:r>
              <a:rPr lang="zh-CN" altLang="en-US" sz="1200" dirty="0">
                <a:latin typeface="medium-content-sans-serif-font"/>
              </a:rPr>
              <a:t>个 </a:t>
            </a:r>
            <a:r>
              <a:rPr lang="en-US" altLang="zh-CN" sz="1200" dirty="0">
                <a:latin typeface="medium-content-sans-serif-font"/>
              </a:rPr>
              <a:t>Token</a:t>
            </a:r>
            <a:r>
              <a:rPr lang="zh-CN" altLang="en-US" sz="1200" dirty="0">
                <a:latin typeface="medium-content-sans-serif-font"/>
              </a:rPr>
              <a:t>，需要向流动池中放入多少个</a:t>
            </a:r>
            <a:r>
              <a:rPr lang="en-US" altLang="zh-CN" sz="1200" dirty="0">
                <a:latin typeface="medium-content-sans-serif-font"/>
              </a:rPr>
              <a:t>ΔX Token</a:t>
            </a:r>
            <a:endParaRPr lang="zh-CN" altLang="en-US" sz="1200" dirty="0">
              <a:latin typeface="medium-content-sans-serif-font"/>
            </a:endParaRP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交易价格计算：</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6" name="图片 5">
            <a:extLst>
              <a:ext uri="{FF2B5EF4-FFF2-40B4-BE49-F238E27FC236}">
                <a16:creationId xmlns:a16="http://schemas.microsoft.com/office/drawing/2014/main" id="{4DDEF99F-6615-4AF6-A127-97B59E08AEE8}"/>
              </a:ext>
            </a:extLst>
          </p:cNvPr>
          <p:cNvPicPr>
            <a:picLocks noChangeAspect="1"/>
          </p:cNvPicPr>
          <p:nvPr/>
        </p:nvPicPr>
        <p:blipFill>
          <a:blip r:embed="rId4"/>
          <a:stretch>
            <a:fillRect/>
          </a:stretch>
        </p:blipFill>
        <p:spPr>
          <a:xfrm>
            <a:off x="1179329" y="1862946"/>
            <a:ext cx="5417021" cy="2479345"/>
          </a:xfrm>
          <a:prstGeom prst="rect">
            <a:avLst/>
          </a:prstGeom>
        </p:spPr>
      </p:pic>
    </p:spTree>
    <p:extLst>
      <p:ext uri="{BB962C8B-B14F-4D97-AF65-F5344CB8AC3E}">
        <p14:creationId xmlns:p14="http://schemas.microsoft.com/office/powerpoint/2010/main" val="2316892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B914B0-F8A0-460E-9379-1F605BE9F696}"/>
              </a:ext>
            </a:extLst>
          </p:cNvPr>
          <p:cNvSpPr>
            <a:spLocks noGrp="1"/>
          </p:cNvSpPr>
          <p:nvPr>
            <p:ph type="title"/>
          </p:nvPr>
        </p:nvSpPr>
        <p:spPr/>
        <p:txBody>
          <a:bodyPr/>
          <a:lstStyle/>
          <a:p>
            <a:r>
              <a:rPr lang="zh-CN" altLang="en-US" sz="2135" noProof="1">
                <a:sym typeface="+mn-ea"/>
              </a:rPr>
              <a:t>搭建以太坊私有链</a:t>
            </a:r>
            <a:endParaRPr lang="zh-CN" altLang="en-US" noProof="1"/>
          </a:p>
        </p:txBody>
      </p:sp>
      <p:sp>
        <p:nvSpPr>
          <p:cNvPr id="24578" name="文本框 20">
            <a:extLst>
              <a:ext uri="{FF2B5EF4-FFF2-40B4-BE49-F238E27FC236}">
                <a16:creationId xmlns:a16="http://schemas.microsoft.com/office/drawing/2014/main" id="{7505364A-6F01-4BBE-913B-E3FE94478D59}"/>
              </a:ext>
            </a:extLst>
          </p:cNvPr>
          <p:cNvSpPr txBox="1">
            <a:spLocks noChangeArrowheads="1"/>
          </p:cNvSpPr>
          <p:nvPr/>
        </p:nvSpPr>
        <p:spPr bwMode="auto">
          <a:xfrm>
            <a:off x="336550" y="764629"/>
            <a:ext cx="6705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400" dirty="0">
                <a:latin typeface="微软雅黑" panose="020B0503020204020204" pitchFamily="34" charset="-122"/>
                <a:ea typeface="微软雅黑" panose="020B0503020204020204" pitchFamily="34" charset="-122"/>
              </a:rPr>
              <a:t>搭建一个以太坊私有链仅需要以下三个步骤：</a:t>
            </a:r>
          </a:p>
        </p:txBody>
      </p:sp>
      <p:grpSp>
        <p:nvGrpSpPr>
          <p:cNvPr id="24579" name="组合 6">
            <a:extLst>
              <a:ext uri="{FF2B5EF4-FFF2-40B4-BE49-F238E27FC236}">
                <a16:creationId xmlns:a16="http://schemas.microsoft.com/office/drawing/2014/main" id="{C6291F68-7242-42E7-8639-5369D682844C}"/>
              </a:ext>
            </a:extLst>
          </p:cNvPr>
          <p:cNvGrpSpPr>
            <a:grpSpLocks/>
          </p:cNvGrpSpPr>
          <p:nvPr/>
        </p:nvGrpSpPr>
        <p:grpSpPr bwMode="auto">
          <a:xfrm>
            <a:off x="675919" y="1351417"/>
            <a:ext cx="3388032" cy="834116"/>
            <a:chOff x="614" y="4433"/>
            <a:chExt cx="7984" cy="1835"/>
          </a:xfrm>
        </p:grpSpPr>
        <p:cxnSp>
          <p:nvCxnSpPr>
            <p:cNvPr id="8" name="直接连接符 7">
              <a:extLst>
                <a:ext uri="{FF2B5EF4-FFF2-40B4-BE49-F238E27FC236}">
                  <a16:creationId xmlns:a16="http://schemas.microsoft.com/office/drawing/2014/main" id="{CFD3C648-F0B3-402D-8D79-1B12FB93CA6D}"/>
                </a:ext>
              </a:extLst>
            </p:cNvPr>
            <p:cNvCxnSpPr>
              <a:cxnSpLocks/>
            </p:cNvCxnSpPr>
            <p:nvPr/>
          </p:nvCxnSpPr>
          <p:spPr>
            <a:xfrm>
              <a:off x="2036" y="4594"/>
              <a:ext cx="656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4581" name="组合 8">
              <a:extLst>
                <a:ext uri="{FF2B5EF4-FFF2-40B4-BE49-F238E27FC236}">
                  <a16:creationId xmlns:a16="http://schemas.microsoft.com/office/drawing/2014/main" id="{14165FE2-B750-4F0E-8ED6-F1B458727C18}"/>
                </a:ext>
              </a:extLst>
            </p:cNvPr>
            <p:cNvGrpSpPr>
              <a:grpSpLocks/>
            </p:cNvGrpSpPr>
            <p:nvPr/>
          </p:nvGrpSpPr>
          <p:grpSpPr bwMode="auto">
            <a:xfrm>
              <a:off x="614" y="4435"/>
              <a:ext cx="2527" cy="1833"/>
              <a:chOff x="1968232" y="4711174"/>
              <a:chExt cx="1605223" cy="1164704"/>
            </a:xfrm>
          </p:grpSpPr>
          <p:sp>
            <p:nvSpPr>
              <p:cNvPr id="18" name="椭圆 17">
                <a:extLst>
                  <a:ext uri="{FF2B5EF4-FFF2-40B4-BE49-F238E27FC236}">
                    <a16:creationId xmlns:a16="http://schemas.microsoft.com/office/drawing/2014/main" id="{F2BBCC9A-B8FE-44A1-8616-DEE3CE3B820F}"/>
                  </a:ext>
                </a:extLst>
              </p:cNvPr>
              <p:cNvSpPr/>
              <p:nvPr/>
            </p:nvSpPr>
            <p:spPr>
              <a:xfrm>
                <a:off x="2671642" y="4711174"/>
                <a:ext cx="197239" cy="199664"/>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200" noProof="1"/>
              </a:p>
            </p:txBody>
          </p:sp>
          <p:sp>
            <p:nvSpPr>
              <p:cNvPr id="24583" name="文本框 18">
                <a:extLst>
                  <a:ext uri="{FF2B5EF4-FFF2-40B4-BE49-F238E27FC236}">
                    <a16:creationId xmlns:a16="http://schemas.microsoft.com/office/drawing/2014/main" id="{F9B6BE6E-42E1-4763-88E3-423259831BAB}"/>
                  </a:ext>
                </a:extLst>
              </p:cNvPr>
              <p:cNvSpPr txBox="1">
                <a:spLocks noChangeArrowheads="1"/>
              </p:cNvSpPr>
              <p:nvPr/>
            </p:nvSpPr>
            <p:spPr bwMode="auto">
              <a:xfrm>
                <a:off x="1968232" y="5230647"/>
                <a:ext cx="1605223" cy="64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启动</a:t>
                </a:r>
                <a:r>
                  <a:rPr lang="en-US" altLang="zh-CN" sz="1200" b="1" dirty="0">
                    <a:solidFill>
                      <a:srgbClr val="FF0000"/>
                    </a:solidFill>
                    <a:latin typeface="微软雅黑" panose="020B0503020204020204" pitchFamily="34" charset="-122"/>
                    <a:ea typeface="微软雅黑" panose="020B0503020204020204" pitchFamily="34" charset="-122"/>
                  </a:rPr>
                  <a:t>Ganache</a:t>
                </a:r>
                <a:endParaRPr lang="zh-CN" altLang="en-US" sz="1200" b="1" dirty="0">
                  <a:solidFill>
                    <a:srgbClr val="FF0000"/>
                  </a:solidFill>
                  <a:latin typeface="微软雅黑" panose="020B0503020204020204" pitchFamily="34" charset="-122"/>
                  <a:ea typeface="微软雅黑" panose="020B0503020204020204" pitchFamily="34" charset="-122"/>
                </a:endParaRPr>
              </a:p>
            </p:txBody>
          </p:sp>
        </p:grpSp>
        <p:grpSp>
          <p:nvGrpSpPr>
            <p:cNvPr id="24584" name="组合 9">
              <a:extLst>
                <a:ext uri="{FF2B5EF4-FFF2-40B4-BE49-F238E27FC236}">
                  <a16:creationId xmlns:a16="http://schemas.microsoft.com/office/drawing/2014/main" id="{62F87356-39A3-449A-843A-52EEC709C60B}"/>
                </a:ext>
              </a:extLst>
            </p:cNvPr>
            <p:cNvGrpSpPr>
              <a:grpSpLocks/>
            </p:cNvGrpSpPr>
            <p:nvPr/>
          </p:nvGrpSpPr>
          <p:grpSpPr bwMode="auto">
            <a:xfrm>
              <a:off x="3860" y="4433"/>
              <a:ext cx="3280" cy="1803"/>
              <a:chOff x="2352497" y="5203644"/>
              <a:chExt cx="2082734" cy="1145559"/>
            </a:xfrm>
          </p:grpSpPr>
          <p:sp>
            <p:nvSpPr>
              <p:cNvPr id="16" name="椭圆 15">
                <a:extLst>
                  <a:ext uri="{FF2B5EF4-FFF2-40B4-BE49-F238E27FC236}">
                    <a16:creationId xmlns:a16="http://schemas.microsoft.com/office/drawing/2014/main" id="{703C6B3A-4CC6-42E0-82A0-D91A3331C2CF}"/>
                  </a:ext>
                </a:extLst>
              </p:cNvPr>
              <p:cNvSpPr/>
              <p:nvPr/>
            </p:nvSpPr>
            <p:spPr>
              <a:xfrm>
                <a:off x="3191941" y="5203644"/>
                <a:ext cx="201922" cy="199686"/>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200" noProof="1"/>
              </a:p>
            </p:txBody>
          </p:sp>
          <p:sp>
            <p:nvSpPr>
              <p:cNvPr id="24586" name="文本框 16">
                <a:extLst>
                  <a:ext uri="{FF2B5EF4-FFF2-40B4-BE49-F238E27FC236}">
                    <a16:creationId xmlns:a16="http://schemas.microsoft.com/office/drawing/2014/main" id="{F35B543D-1420-4E47-8BF9-8A58D9597528}"/>
                  </a:ext>
                </a:extLst>
              </p:cNvPr>
              <p:cNvSpPr txBox="1">
                <a:spLocks noChangeArrowheads="1"/>
              </p:cNvSpPr>
              <p:nvPr/>
            </p:nvSpPr>
            <p:spPr bwMode="auto">
              <a:xfrm>
                <a:off x="2352497" y="5703973"/>
                <a:ext cx="2082734" cy="6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创建</a:t>
                </a:r>
                <a:r>
                  <a:rPr lang="en-US" altLang="zh-CN" sz="1200" b="1" dirty="0">
                    <a:solidFill>
                      <a:srgbClr val="FF0000"/>
                    </a:solidFill>
                    <a:latin typeface="微软雅黑" panose="020B0503020204020204" pitchFamily="34" charset="-122"/>
                    <a:ea typeface="微软雅黑" panose="020B0503020204020204" pitchFamily="34" charset="-122"/>
                  </a:rPr>
                  <a:t>Workspace</a:t>
                </a:r>
                <a:r>
                  <a:rPr lang="zh-CN" altLang="en-US" sz="1200" b="1" dirty="0">
                    <a:solidFill>
                      <a:srgbClr val="FF0000"/>
                    </a:solidFill>
                    <a:latin typeface="微软雅黑" panose="020B0503020204020204" pitchFamily="34" charset="-122"/>
                    <a:ea typeface="微软雅黑" panose="020B0503020204020204" pitchFamily="34" charset="-122"/>
                  </a:rPr>
                  <a:t>或快速启动</a:t>
                </a:r>
              </a:p>
            </p:txBody>
          </p:sp>
        </p:grpSp>
      </p:grpSp>
      <p:sp>
        <p:nvSpPr>
          <p:cNvPr id="25" name="文本框 24">
            <a:extLst>
              <a:ext uri="{FF2B5EF4-FFF2-40B4-BE49-F238E27FC236}">
                <a16:creationId xmlns:a16="http://schemas.microsoft.com/office/drawing/2014/main" id="{9229561D-4B8C-4E85-8777-FDBBFF227967}"/>
              </a:ext>
            </a:extLst>
          </p:cNvPr>
          <p:cNvSpPr txBox="1"/>
          <p:nvPr/>
        </p:nvSpPr>
        <p:spPr>
          <a:xfrm>
            <a:off x="265113" y="2465934"/>
            <a:ext cx="7450137" cy="1621598"/>
          </a:xfrm>
          <a:prstGeom prst="rect">
            <a:avLst/>
          </a:prstGeom>
          <a:noFill/>
        </p:spPr>
        <p:txBody>
          <a:bodyPr>
            <a:spAutoFit/>
          </a:bodyPr>
          <a:lstStyle/>
          <a:p>
            <a:pPr fontAlgn="auto">
              <a:lnSpc>
                <a:spcPct val="120000"/>
              </a:lnSpc>
            </a:pPr>
            <a:r>
              <a:rPr lang="zh-CN" altLang="en-US" sz="1400" noProof="1">
                <a:latin typeface="微软雅黑" panose="020B0503020204020204" pitchFamily="34" charset="-122"/>
                <a:ea typeface="微软雅黑" panose="020B0503020204020204" pitchFamily="34" charset="-122"/>
              </a:rPr>
              <a:t>接下来详细介绍这些步骤：</a:t>
            </a:r>
          </a:p>
          <a:p>
            <a:pPr fontAlgn="auto">
              <a:lnSpc>
                <a:spcPct val="120000"/>
              </a:lnSpc>
            </a:pPr>
            <a:endParaRPr lang="zh-CN" altLang="en-US" sz="1400" noProof="1">
              <a:latin typeface="微软雅黑" panose="020B0503020204020204" pitchFamily="34" charset="-122"/>
              <a:ea typeface="微软雅黑" panose="020B0503020204020204" pitchFamily="34" charset="-122"/>
            </a:endParaRPr>
          </a:p>
          <a:p>
            <a:pPr marL="285750" indent="-285750" fontAlgn="auto">
              <a:lnSpc>
                <a:spcPct val="120000"/>
              </a:lnSpc>
              <a:buFont typeface="Arial" panose="020B0604020202020204" pitchFamily="34" charset="0"/>
              <a:buChar char="•"/>
            </a:pPr>
            <a:r>
              <a:rPr lang="zh-CN" altLang="en-US" sz="1400" b="1" noProof="1">
                <a:latin typeface="微软雅黑" panose="020B0503020204020204" pitchFamily="34" charset="-122"/>
                <a:ea typeface="微软雅黑" panose="020B0503020204020204" pitchFamily="34" charset="-122"/>
              </a:rPr>
              <a:t>启动</a:t>
            </a:r>
            <a:r>
              <a:rPr lang="en-US" altLang="zh-CN" sz="1400" b="1" noProof="1">
                <a:latin typeface="微软雅黑" panose="020B0503020204020204" pitchFamily="34" charset="-122"/>
                <a:ea typeface="微软雅黑" panose="020B0503020204020204" pitchFamily="34" charset="-122"/>
              </a:rPr>
              <a:t>Ganache</a:t>
            </a:r>
            <a:r>
              <a:rPr lang="zh-CN" altLang="en-US" sz="1400" noProof="1">
                <a:latin typeface="微软雅黑" panose="020B0503020204020204" pitchFamily="34" charset="-122"/>
                <a:ea typeface="微软雅黑" panose="020B0503020204020204" pitchFamily="34" charset="-122"/>
              </a:rPr>
              <a:t>：我们将看到右侧页面</a:t>
            </a:r>
            <a:endParaRPr lang="en-US" altLang="zh-CN" sz="1400" noProof="1">
              <a:latin typeface="微软雅黑" panose="020B0503020204020204" pitchFamily="34" charset="-122"/>
              <a:ea typeface="微软雅黑" panose="020B0503020204020204" pitchFamily="34" charset="-122"/>
            </a:endParaRPr>
          </a:p>
          <a:p>
            <a:pPr fontAlgn="auto">
              <a:lnSpc>
                <a:spcPct val="120000"/>
              </a:lnSpc>
            </a:pPr>
            <a:r>
              <a:rPr lang="zh-CN" altLang="en-US" sz="1400" noProof="1">
                <a:latin typeface="微软雅黑" panose="020B0503020204020204" pitchFamily="34" charset="-122"/>
                <a:ea typeface="微软雅黑" panose="020B0503020204020204" pitchFamily="34" charset="-122"/>
              </a:rPr>
              <a:t>每个</a:t>
            </a:r>
            <a:r>
              <a:rPr lang="en-US" altLang="zh-CN" sz="1400" noProof="1">
                <a:latin typeface="微软雅黑" panose="020B0503020204020204" pitchFamily="34" charset="-122"/>
                <a:ea typeface="微软雅黑" panose="020B0503020204020204" pitchFamily="34" charset="-122"/>
              </a:rPr>
              <a:t>Workspace</a:t>
            </a:r>
            <a:r>
              <a:rPr lang="zh-CN" altLang="en-US" sz="1400" noProof="1">
                <a:latin typeface="微软雅黑" panose="020B0503020204020204" pitchFamily="34" charset="-122"/>
                <a:ea typeface="微软雅黑" panose="020B0503020204020204" pitchFamily="34" charset="-122"/>
              </a:rPr>
              <a:t>即为一个以太坊私有网络。</a:t>
            </a:r>
            <a:endParaRPr lang="en-US" altLang="zh-CN" sz="1400" noProof="1">
              <a:latin typeface="微软雅黑" panose="020B0503020204020204" pitchFamily="34" charset="-122"/>
              <a:ea typeface="微软雅黑" panose="020B0503020204020204" pitchFamily="34" charset="-122"/>
            </a:endParaRPr>
          </a:p>
          <a:p>
            <a:pPr fontAlgn="auto">
              <a:lnSpc>
                <a:spcPct val="120000"/>
              </a:lnSpc>
            </a:pPr>
            <a:r>
              <a:rPr lang="zh-CN" altLang="en-US" sz="1400" noProof="1">
                <a:latin typeface="微软雅黑" panose="020B0503020204020204" pitchFamily="34" charset="-122"/>
                <a:ea typeface="微软雅黑" panose="020B0503020204020204" pitchFamily="34" charset="-122"/>
              </a:rPr>
              <a:t>可点击</a:t>
            </a:r>
            <a:r>
              <a:rPr lang="en-US" altLang="zh-CN" sz="1400" noProof="1">
                <a:latin typeface="微软雅黑" panose="020B0503020204020204" pitchFamily="34" charset="-122"/>
                <a:ea typeface="微软雅黑" panose="020B0503020204020204" pitchFamily="34" charset="-122"/>
              </a:rPr>
              <a:t>NEW</a:t>
            </a:r>
            <a:r>
              <a:rPr lang="zh-CN" altLang="en-US" sz="1400" noProof="1">
                <a:latin typeface="微软雅黑" panose="020B0503020204020204" pitchFamily="34" charset="-122"/>
                <a:ea typeface="微软雅黑" panose="020B0503020204020204" pitchFamily="34" charset="-122"/>
              </a:rPr>
              <a:t> </a:t>
            </a:r>
            <a:r>
              <a:rPr lang="en-US" altLang="zh-CN" sz="1400" noProof="1">
                <a:latin typeface="微软雅黑" panose="020B0503020204020204" pitchFamily="34" charset="-122"/>
                <a:ea typeface="微软雅黑" panose="020B0503020204020204" pitchFamily="34" charset="-122"/>
              </a:rPr>
              <a:t>WORKSPACE</a:t>
            </a:r>
            <a:r>
              <a:rPr lang="zh-CN" altLang="en-US" sz="1400" noProof="1">
                <a:latin typeface="微软雅黑" panose="020B0503020204020204" pitchFamily="34" charset="-122"/>
                <a:ea typeface="微软雅黑" panose="020B0503020204020204" pitchFamily="34" charset="-122"/>
              </a:rPr>
              <a:t>创建新的网络，</a:t>
            </a:r>
            <a:endParaRPr lang="en-US" altLang="zh-CN" sz="1400" noProof="1">
              <a:latin typeface="微软雅黑" panose="020B0503020204020204" pitchFamily="34" charset="-122"/>
              <a:ea typeface="微软雅黑" panose="020B0503020204020204" pitchFamily="34" charset="-122"/>
            </a:endParaRPr>
          </a:p>
          <a:p>
            <a:pPr fontAlgn="auto">
              <a:lnSpc>
                <a:spcPct val="120000"/>
              </a:lnSpc>
            </a:pPr>
            <a:r>
              <a:rPr lang="zh-CN" altLang="en-US" sz="1400" noProof="1">
                <a:latin typeface="微软雅黑" panose="020B0503020204020204" pitchFamily="34" charset="-122"/>
                <a:ea typeface="微软雅黑" panose="020B0503020204020204" pitchFamily="34" charset="-122"/>
              </a:rPr>
              <a:t>也可以</a:t>
            </a:r>
            <a:r>
              <a:rPr lang="en-US" altLang="zh-CN" sz="1400" noProof="1">
                <a:latin typeface="微软雅黑" panose="020B0503020204020204" pitchFamily="34" charset="-122"/>
                <a:ea typeface="微软雅黑" panose="020B0503020204020204" pitchFamily="34" charset="-122"/>
              </a:rPr>
              <a:t>QUICKSTART</a:t>
            </a:r>
            <a:r>
              <a:rPr lang="zh-CN" altLang="en-US" sz="1400" noProof="1">
                <a:latin typeface="微软雅黑" panose="020B0503020204020204" pitchFamily="34" charset="-122"/>
                <a:ea typeface="微软雅黑" panose="020B0503020204020204" pitchFamily="34" charset="-122"/>
              </a:rPr>
              <a:t>生成默认的私有网络。</a:t>
            </a:r>
          </a:p>
        </p:txBody>
      </p:sp>
      <p:sp>
        <p:nvSpPr>
          <p:cNvPr id="27" name="椭圆 26">
            <a:extLst>
              <a:ext uri="{FF2B5EF4-FFF2-40B4-BE49-F238E27FC236}">
                <a16:creationId xmlns:a16="http://schemas.microsoft.com/office/drawing/2014/main" id="{A4052648-897C-0C4B-B8B6-157BF7890ADA}"/>
              </a:ext>
            </a:extLst>
          </p:cNvPr>
          <p:cNvSpPr/>
          <p:nvPr/>
        </p:nvSpPr>
        <p:spPr bwMode="auto">
          <a:xfrm>
            <a:off x="4141800" y="1347000"/>
            <a:ext cx="134943" cy="142862"/>
          </a:xfrm>
          <a:prstGeom prst="ellipse">
            <a:avLst/>
          </a:prstGeom>
          <a:solidFill>
            <a:schemeClr val="tx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200" noProof="1"/>
          </a:p>
        </p:txBody>
      </p:sp>
      <p:sp>
        <p:nvSpPr>
          <p:cNvPr id="28" name="文本框 16">
            <a:extLst>
              <a:ext uri="{FF2B5EF4-FFF2-40B4-BE49-F238E27FC236}">
                <a16:creationId xmlns:a16="http://schemas.microsoft.com/office/drawing/2014/main" id="{711ADDB9-CD74-4D47-B783-EC949AA66D06}"/>
              </a:ext>
            </a:extLst>
          </p:cNvPr>
          <p:cNvSpPr txBox="1">
            <a:spLocks noChangeArrowheads="1"/>
          </p:cNvSpPr>
          <p:nvPr/>
        </p:nvSpPr>
        <p:spPr bwMode="auto">
          <a:xfrm>
            <a:off x="3513332" y="1736476"/>
            <a:ext cx="13918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启动私有网络</a:t>
            </a:r>
          </a:p>
        </p:txBody>
      </p:sp>
      <p:pic>
        <p:nvPicPr>
          <p:cNvPr id="17" name="图片 16">
            <a:extLst>
              <a:ext uri="{FF2B5EF4-FFF2-40B4-BE49-F238E27FC236}">
                <a16:creationId xmlns:a16="http://schemas.microsoft.com/office/drawing/2014/main" id="{58346773-A4D0-4D19-9080-AEC041A38C88}"/>
              </a:ext>
            </a:extLst>
          </p:cNvPr>
          <p:cNvPicPr>
            <a:picLocks noChangeAspect="1"/>
          </p:cNvPicPr>
          <p:nvPr/>
        </p:nvPicPr>
        <p:blipFill>
          <a:blip r:embed="rId3"/>
          <a:stretch>
            <a:fillRect/>
          </a:stretch>
        </p:blipFill>
        <p:spPr>
          <a:xfrm>
            <a:off x="4257970" y="2025023"/>
            <a:ext cx="3457280" cy="230485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891719"/>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交易滑点是指：“在买卖</a:t>
            </a:r>
            <a:r>
              <a:rPr lang="en-US" altLang="zh-CN" sz="1200" dirty="0">
                <a:latin typeface="medium-content-sans-serif-font"/>
              </a:rPr>
              <a:t>Token</a:t>
            </a:r>
            <a:r>
              <a:rPr lang="zh-CN" altLang="en-US" sz="1200" dirty="0">
                <a:latin typeface="medium-content-sans-serif-font"/>
              </a:rPr>
              <a:t>时，实际支付的价格和期望的交易价格之间的差别，称为交易滑点”。</a:t>
            </a:r>
          </a:p>
          <a:p>
            <a:pPr marL="171450" indent="-171450">
              <a:lnSpc>
                <a:spcPct val="150000"/>
              </a:lnSpc>
              <a:buFont typeface="Arial" panose="020B0604020202020204" pitchFamily="34" charset="0"/>
              <a:buChar char="•"/>
            </a:pPr>
            <a:r>
              <a:rPr lang="zh-CN" altLang="en-US" sz="1200" dirty="0">
                <a:latin typeface="medium-content-sans-serif-font"/>
              </a:rPr>
              <a:t>从流动池中购买</a:t>
            </a:r>
            <a:r>
              <a:rPr lang="en-US" altLang="zh-CN" sz="1200" dirty="0">
                <a:latin typeface="medium-content-sans-serif-font"/>
              </a:rPr>
              <a:t>ΔY Token </a:t>
            </a:r>
            <a:r>
              <a:rPr lang="zh-CN" altLang="en-US" sz="1200" dirty="0">
                <a:latin typeface="medium-content-sans-serif-font"/>
              </a:rPr>
              <a:t>需要支付</a:t>
            </a:r>
            <a:r>
              <a:rPr lang="en-US" altLang="zh-CN" sz="1200" dirty="0">
                <a:latin typeface="medium-content-sans-serif-font"/>
              </a:rPr>
              <a:t>ΔX</a:t>
            </a:r>
            <a:r>
              <a:rPr lang="zh-CN" altLang="en-US" sz="1200" dirty="0">
                <a:latin typeface="medium-content-sans-serif-font"/>
              </a:rPr>
              <a:t>，所以本次购买的价格为： </a:t>
            </a:r>
            <a:r>
              <a:rPr lang="en-US" altLang="zh-CN" sz="1200" dirty="0">
                <a:latin typeface="medium-content-sans-serif-font"/>
              </a:rPr>
              <a:t>ΔY/ΔX</a:t>
            </a:r>
            <a:endParaRPr lang="zh-CN" altLang="en-US" sz="1200" dirty="0">
              <a:latin typeface="medium-content-sans-serif-font"/>
            </a:endParaRP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交易滑点：</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8" name="图片 7">
            <a:extLst>
              <a:ext uri="{FF2B5EF4-FFF2-40B4-BE49-F238E27FC236}">
                <a16:creationId xmlns:a16="http://schemas.microsoft.com/office/drawing/2014/main" id="{EE931A4E-9229-4138-BA42-F86C78EDAB43}"/>
              </a:ext>
            </a:extLst>
          </p:cNvPr>
          <p:cNvPicPr>
            <a:picLocks noChangeAspect="1"/>
          </p:cNvPicPr>
          <p:nvPr/>
        </p:nvPicPr>
        <p:blipFill>
          <a:blip r:embed="rId4"/>
          <a:stretch>
            <a:fillRect/>
          </a:stretch>
        </p:blipFill>
        <p:spPr>
          <a:xfrm>
            <a:off x="1179328" y="2277052"/>
            <a:ext cx="5258685" cy="1958775"/>
          </a:xfrm>
          <a:prstGeom prst="rect">
            <a:avLst/>
          </a:prstGeom>
        </p:spPr>
      </p:pic>
    </p:spTree>
    <p:extLst>
      <p:ext uri="{BB962C8B-B14F-4D97-AF65-F5344CB8AC3E}">
        <p14:creationId xmlns:p14="http://schemas.microsoft.com/office/powerpoint/2010/main" val="2581850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894732"/>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当从流动池中购买</a:t>
            </a:r>
            <a:r>
              <a:rPr lang="en-US" altLang="zh-CN" sz="1200" dirty="0">
                <a:latin typeface="medium-content-sans-serif-font"/>
              </a:rPr>
              <a:t>ΔY</a:t>
            </a:r>
            <a:r>
              <a:rPr lang="zh-CN" altLang="en-US" sz="1200" dirty="0">
                <a:latin typeface="medium-content-sans-serif-font"/>
              </a:rPr>
              <a:t>代币后一定会引起当前流动池中的价格波动：</a:t>
            </a:r>
            <a:r>
              <a:rPr lang="zh-CN" altLang="en-US" sz="1200" b="0" i="0" dirty="0">
                <a:solidFill>
                  <a:srgbClr val="24292E"/>
                </a:solidFill>
                <a:effectLst/>
                <a:latin typeface="Helvetica Neue"/>
              </a:rPr>
              <a:t>其中：</a:t>
            </a:r>
            <a:r>
              <a:rPr lang="en-US" altLang="zh-CN" sz="1200" b="0" i="0" dirty="0">
                <a:solidFill>
                  <a:srgbClr val="24292E"/>
                </a:solidFill>
                <a:effectLst/>
                <a:latin typeface="Helvetica Neue"/>
              </a:rPr>
              <a:t>P</a:t>
            </a:r>
            <a:r>
              <a:rPr lang="zh-CN" altLang="en-US" sz="1200" b="0" i="0" dirty="0">
                <a:solidFill>
                  <a:srgbClr val="24292E"/>
                </a:solidFill>
                <a:effectLst/>
                <a:latin typeface="Helvetica Neue"/>
              </a:rPr>
              <a:t>是购买代币后流动池中的币价</a:t>
            </a:r>
            <a:endParaRPr lang="en-US" altLang="zh-CN" sz="1200" dirty="0">
              <a:latin typeface="medium-content-sans-serif-font"/>
            </a:endParaRPr>
          </a:p>
          <a:p>
            <a:pPr marL="171450" indent="-171450">
              <a:lnSpc>
                <a:spcPct val="150000"/>
              </a:lnSpc>
              <a:buFont typeface="Arial" panose="020B0604020202020204" pitchFamily="34" charset="0"/>
              <a:buChar char="•"/>
            </a:pPr>
            <a:endParaRPr lang="zh-CN" altLang="en-US" sz="1200" dirty="0">
              <a:latin typeface="medium-content-sans-serif-font"/>
            </a:endParaRP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流动池币价：</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pic>
        <p:nvPicPr>
          <p:cNvPr id="6" name="图片 5">
            <a:extLst>
              <a:ext uri="{FF2B5EF4-FFF2-40B4-BE49-F238E27FC236}">
                <a16:creationId xmlns:a16="http://schemas.microsoft.com/office/drawing/2014/main" id="{D7D7BEEC-868D-44C2-9C73-7E474014E460}"/>
              </a:ext>
            </a:extLst>
          </p:cNvPr>
          <p:cNvPicPr>
            <a:picLocks noChangeAspect="1"/>
          </p:cNvPicPr>
          <p:nvPr/>
        </p:nvPicPr>
        <p:blipFill>
          <a:blip r:embed="rId4"/>
          <a:stretch>
            <a:fillRect/>
          </a:stretch>
        </p:blipFill>
        <p:spPr>
          <a:xfrm>
            <a:off x="1179329" y="1823730"/>
            <a:ext cx="3548136" cy="541976"/>
          </a:xfrm>
          <a:prstGeom prst="rect">
            <a:avLst/>
          </a:prstGeom>
        </p:spPr>
      </p:pic>
      <p:sp>
        <p:nvSpPr>
          <p:cNvPr id="9" name="矩形 8">
            <a:extLst>
              <a:ext uri="{FF2B5EF4-FFF2-40B4-BE49-F238E27FC236}">
                <a16:creationId xmlns:a16="http://schemas.microsoft.com/office/drawing/2014/main" id="{3674B98A-264D-479A-AA21-0AFE56EF8C84}"/>
              </a:ext>
            </a:extLst>
          </p:cNvPr>
          <p:cNvSpPr/>
          <p:nvPr/>
        </p:nvSpPr>
        <p:spPr>
          <a:xfrm>
            <a:off x="1179330" y="3220844"/>
            <a:ext cx="6369786" cy="61472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中的价格高于外部市场时，套利者从外部市场低价买入 ，然后高价卖给 </a:t>
            </a:r>
            <a:r>
              <a:rPr lang="en-US" altLang="zh-CN" sz="1200" dirty="0" err="1">
                <a:latin typeface="medium-content-sans-serif-font"/>
              </a:rPr>
              <a:t>Uniswap</a:t>
            </a:r>
            <a:endParaRPr lang="en-US" altLang="zh-CN" sz="1200" dirty="0">
              <a:latin typeface="medium-content-sans-serif-font"/>
            </a:endParaRPr>
          </a:p>
          <a:p>
            <a:pPr marL="171450" indent="-171450">
              <a:lnSpc>
                <a:spcPct val="150000"/>
              </a:lnSpc>
              <a:buFont typeface="Arial" panose="020B0604020202020204" pitchFamily="34" charset="0"/>
              <a:buChar char="•"/>
            </a:pP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中的价格低于外部市场时，套利者从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低价买入，然后高价卖给外部市场</a:t>
            </a:r>
          </a:p>
        </p:txBody>
      </p:sp>
      <p:sp>
        <p:nvSpPr>
          <p:cNvPr id="10" name="矩形 9">
            <a:extLst>
              <a:ext uri="{FF2B5EF4-FFF2-40B4-BE49-F238E27FC236}">
                <a16:creationId xmlns:a16="http://schemas.microsoft.com/office/drawing/2014/main" id="{0B5B9C68-5CCE-4EC1-A790-BF2298D23CE3}"/>
              </a:ext>
            </a:extLst>
          </p:cNvPr>
          <p:cNvSpPr/>
          <p:nvPr/>
        </p:nvSpPr>
        <p:spPr>
          <a:xfrm>
            <a:off x="1179328" y="2423943"/>
            <a:ext cx="6535579" cy="738664"/>
          </a:xfrm>
          <a:prstGeom prst="rect">
            <a:avLst/>
          </a:prstGeom>
        </p:spPr>
        <p:txBody>
          <a:bodyPr wrap="square">
            <a:spAutoFit/>
          </a:bodyPr>
          <a:lstStyle/>
          <a:p>
            <a:r>
              <a:rPr lang="zh-CN" altLang="en-US" sz="1400" dirty="0">
                <a:latin typeface="medium-content-sans-serif-font"/>
              </a:rPr>
              <a:t>当流动池中的价格与外部市场价格不一致时就会有套利者出现，套利者监控全球各家交易所的价格，一旦发现两家交易所存在价差，就会同时在两边低买高卖赚取中间差价。由于套利者的存在，才使得 </a:t>
            </a:r>
            <a:r>
              <a:rPr lang="en-US" altLang="zh-CN" sz="1400" dirty="0" err="1">
                <a:latin typeface="medium-content-sans-serif-font"/>
              </a:rPr>
              <a:t>Uniswap</a:t>
            </a:r>
            <a:r>
              <a:rPr lang="en-US" altLang="zh-CN" sz="1400" dirty="0">
                <a:latin typeface="medium-content-sans-serif-font"/>
              </a:rPr>
              <a:t> </a:t>
            </a:r>
            <a:r>
              <a:rPr lang="zh-CN" altLang="en-US" sz="1400" dirty="0">
                <a:latin typeface="medium-content-sans-serif-font"/>
              </a:rPr>
              <a:t>币价不会与全球市场脱节。</a:t>
            </a:r>
            <a:endParaRPr lang="en-US" altLang="zh-CN" sz="1400" dirty="0">
              <a:latin typeface="medium-content-sans-serif-font"/>
            </a:endParaRPr>
          </a:p>
        </p:txBody>
      </p:sp>
    </p:spTree>
    <p:extLst>
      <p:ext uri="{BB962C8B-B14F-4D97-AF65-F5344CB8AC3E}">
        <p14:creationId xmlns:p14="http://schemas.microsoft.com/office/powerpoint/2010/main" val="919833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2553712"/>
          </a:xfrm>
          <a:prstGeom prst="rect">
            <a:avLst/>
          </a:prstGeom>
        </p:spPr>
        <p:txBody>
          <a:bodyPr wrap="square">
            <a:spAutoFit/>
          </a:bodyPr>
          <a:lstStyle/>
          <a:p>
            <a:pPr>
              <a:lnSpc>
                <a:spcPct val="150000"/>
              </a:lnSpc>
            </a:pPr>
            <a:r>
              <a:rPr lang="zh-CN" altLang="en-US" sz="1200" dirty="0">
                <a:latin typeface="medium-content-sans-serif-font"/>
              </a:rPr>
              <a:t>我在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中新建一个 </a:t>
            </a:r>
            <a:r>
              <a:rPr lang="en-US" altLang="zh-CN" sz="1200" dirty="0">
                <a:latin typeface="medium-content-sans-serif-font"/>
              </a:rPr>
              <a:t>ETH </a:t>
            </a:r>
            <a:r>
              <a:rPr lang="zh-CN" altLang="en-US" sz="1200" dirty="0">
                <a:latin typeface="medium-content-sans-serif-font"/>
              </a:rPr>
              <a:t>与 </a:t>
            </a:r>
            <a:r>
              <a:rPr lang="en-US" altLang="zh-CN" sz="1200" dirty="0">
                <a:latin typeface="medium-content-sans-serif-font"/>
              </a:rPr>
              <a:t>X </a:t>
            </a:r>
            <a:r>
              <a:rPr lang="zh-CN" altLang="en-US" sz="1200" dirty="0">
                <a:latin typeface="medium-content-sans-serif-font"/>
              </a:rPr>
              <a:t>代币的流动池（免费创建，无需费用），创建时 </a:t>
            </a:r>
            <a:r>
              <a:rPr lang="en-US" altLang="zh-CN" sz="1200" dirty="0">
                <a:latin typeface="medium-content-sans-serif-font"/>
              </a:rPr>
              <a:t>ETH </a:t>
            </a:r>
            <a:r>
              <a:rPr lang="zh-CN" altLang="en-US" sz="1200" dirty="0">
                <a:latin typeface="medium-content-sans-serif-font"/>
              </a:rPr>
              <a:t>和 </a:t>
            </a:r>
            <a:r>
              <a:rPr lang="en-US" altLang="zh-CN" sz="1200" dirty="0">
                <a:latin typeface="medium-content-sans-serif-font"/>
              </a:rPr>
              <a:t>X </a:t>
            </a:r>
            <a:r>
              <a:rPr lang="zh-CN" altLang="en-US" sz="1200" dirty="0">
                <a:latin typeface="medium-content-sans-serif-font"/>
              </a:rPr>
              <a:t>的数量分别为 </a:t>
            </a:r>
            <a:r>
              <a:rPr lang="en-US" altLang="zh-CN" sz="1200" dirty="0">
                <a:latin typeface="medium-content-sans-serif-font"/>
              </a:rPr>
              <a:t>10 </a:t>
            </a:r>
            <a:r>
              <a:rPr lang="zh-CN" altLang="en-US" sz="1200" dirty="0">
                <a:latin typeface="medium-content-sans-serif-font"/>
              </a:rPr>
              <a:t>和 </a:t>
            </a:r>
            <a:r>
              <a:rPr lang="en-US" altLang="zh-CN" sz="1200" dirty="0">
                <a:latin typeface="medium-content-sans-serif-font"/>
              </a:rPr>
              <a:t>100</a:t>
            </a:r>
            <a:r>
              <a:rPr lang="zh-CN" altLang="en-US" sz="1200" dirty="0">
                <a:latin typeface="medium-content-sans-serif-font"/>
              </a:rPr>
              <a:t>，这个时候 </a:t>
            </a:r>
            <a:r>
              <a:rPr lang="en-US" altLang="zh-CN" sz="1200" dirty="0">
                <a:latin typeface="medium-content-sans-serif-font"/>
              </a:rPr>
              <a:t>X </a:t>
            </a:r>
            <a:r>
              <a:rPr lang="zh-CN" altLang="en-US" sz="1200" dirty="0">
                <a:latin typeface="medium-content-sans-serif-font"/>
              </a:rPr>
              <a:t>的价格为 </a:t>
            </a:r>
            <a:r>
              <a:rPr lang="en-US" altLang="zh-CN" sz="1200" dirty="0">
                <a:latin typeface="medium-content-sans-serif-font"/>
              </a:rPr>
              <a:t>0.1ETH</a:t>
            </a:r>
            <a:r>
              <a:rPr lang="zh-CN" altLang="en-US" sz="1200" dirty="0">
                <a:latin typeface="medium-content-sans-serif-font"/>
              </a:rPr>
              <a:t>，两者数量的乘积为 </a:t>
            </a:r>
            <a:r>
              <a:rPr lang="en-US" altLang="zh-CN" sz="1200" dirty="0">
                <a:latin typeface="medium-content-sans-serif-font"/>
              </a:rPr>
              <a:t>1000</a:t>
            </a:r>
            <a:r>
              <a:rPr lang="zh-CN" altLang="en-US" sz="1200" dirty="0">
                <a:latin typeface="medium-content-sans-serif-font"/>
              </a:rPr>
              <a:t>。创建完成之后，用户就可以在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上进行 </a:t>
            </a:r>
            <a:r>
              <a:rPr lang="en-US" altLang="zh-CN" sz="1200" dirty="0">
                <a:latin typeface="medium-content-sans-serif-font"/>
              </a:rPr>
              <a:t>ETH </a:t>
            </a:r>
            <a:r>
              <a:rPr lang="zh-CN" altLang="en-US" sz="1200" dirty="0">
                <a:latin typeface="medium-content-sans-serif-font"/>
              </a:rPr>
              <a:t>与 </a:t>
            </a:r>
            <a:r>
              <a:rPr lang="en-US" altLang="zh-CN" sz="1200" dirty="0">
                <a:latin typeface="medium-content-sans-serif-font"/>
              </a:rPr>
              <a:t>X </a:t>
            </a:r>
            <a:r>
              <a:rPr lang="zh-CN" altLang="en-US" sz="1200" dirty="0">
                <a:latin typeface="medium-content-sans-serif-font"/>
              </a:rPr>
              <a:t>的兑换了。假设有人用 </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来买 </a:t>
            </a:r>
            <a:r>
              <a:rPr lang="en-US" altLang="zh-CN" sz="1200" dirty="0">
                <a:latin typeface="medium-content-sans-serif-font"/>
              </a:rPr>
              <a:t>X</a:t>
            </a:r>
            <a:r>
              <a:rPr lang="zh-CN" altLang="en-US" sz="1200" dirty="0">
                <a:latin typeface="medium-content-sans-serif-font"/>
              </a:rPr>
              <a:t>，这个时候 </a:t>
            </a:r>
            <a:r>
              <a:rPr lang="en-US" altLang="zh-CN" sz="1200" dirty="0">
                <a:latin typeface="medium-content-sans-serif-font"/>
              </a:rPr>
              <a:t>1Eth </a:t>
            </a:r>
            <a:r>
              <a:rPr lang="zh-CN" altLang="en-US" sz="1200" dirty="0">
                <a:latin typeface="medium-content-sans-serif-font"/>
              </a:rPr>
              <a:t>进入流动池，</a:t>
            </a:r>
            <a:r>
              <a:rPr lang="en-US" altLang="zh-CN" sz="1200" dirty="0">
                <a:latin typeface="medium-content-sans-serif-font"/>
              </a:rPr>
              <a:t>ETH </a:t>
            </a:r>
            <a:r>
              <a:rPr lang="zh-CN" altLang="en-US" sz="1200" dirty="0">
                <a:latin typeface="medium-content-sans-serif-font"/>
              </a:rPr>
              <a:t>的数量变为 </a:t>
            </a:r>
            <a:r>
              <a:rPr lang="en-US" altLang="zh-CN" sz="1200" dirty="0">
                <a:latin typeface="medium-content-sans-serif-font"/>
              </a:rPr>
              <a:t>11</a:t>
            </a:r>
            <a:r>
              <a:rPr lang="zh-CN" altLang="en-US" sz="1200" dirty="0">
                <a:latin typeface="medium-content-sans-serif-font"/>
              </a:rPr>
              <a:t>，那么要保持两者乘积不变，</a:t>
            </a:r>
            <a:r>
              <a:rPr lang="en-US" altLang="zh-CN" sz="1200" dirty="0">
                <a:latin typeface="medium-content-sans-serif-font"/>
              </a:rPr>
              <a:t>X </a:t>
            </a:r>
            <a:r>
              <a:rPr lang="zh-CN" altLang="en-US" sz="1200" dirty="0">
                <a:latin typeface="medium-content-sans-serif-font"/>
              </a:rPr>
              <a:t>的数量就要减少，这个减少的 </a:t>
            </a:r>
            <a:r>
              <a:rPr lang="en-US" altLang="zh-CN" sz="1200" dirty="0">
                <a:latin typeface="medium-content-sans-serif-font"/>
              </a:rPr>
              <a:t>X </a:t>
            </a:r>
            <a:r>
              <a:rPr lang="zh-CN" altLang="en-US" sz="1200" dirty="0">
                <a:latin typeface="medium-content-sans-serif-font"/>
              </a:rPr>
              <a:t>的数量即为 </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能买到的 </a:t>
            </a:r>
            <a:r>
              <a:rPr lang="en-US" altLang="zh-CN" sz="1200" dirty="0">
                <a:latin typeface="medium-content-sans-serif-font"/>
              </a:rPr>
              <a:t>X </a:t>
            </a:r>
            <a:r>
              <a:rPr lang="zh-CN" altLang="en-US" sz="1200" dirty="0">
                <a:latin typeface="medium-content-sans-serif-font"/>
              </a:rPr>
              <a:t>数量。根据恒定乘积可得，</a:t>
            </a:r>
            <a:r>
              <a:rPr lang="en-US" altLang="zh-CN" sz="1200" dirty="0">
                <a:latin typeface="medium-content-sans-serif-font"/>
              </a:rPr>
              <a:t>10100=</a:t>
            </a:r>
            <a:r>
              <a:rPr lang="zh-CN" altLang="en-US" sz="1200" dirty="0">
                <a:latin typeface="medium-content-sans-serif-font"/>
              </a:rPr>
              <a:t>（</a:t>
            </a:r>
            <a:r>
              <a:rPr lang="en-US" altLang="zh-CN" sz="1200" dirty="0">
                <a:latin typeface="medium-content-sans-serif-font"/>
              </a:rPr>
              <a:t>10+1</a:t>
            </a:r>
            <a:r>
              <a:rPr lang="zh-CN" altLang="en-US" sz="1200" dirty="0">
                <a:latin typeface="medium-content-sans-serif-font"/>
              </a:rPr>
              <a:t>）（</a:t>
            </a:r>
            <a:r>
              <a:rPr lang="en-US" altLang="zh-CN" sz="1200" dirty="0">
                <a:latin typeface="medium-content-sans-serif-font"/>
              </a:rPr>
              <a:t>100-X’</a:t>
            </a:r>
            <a:r>
              <a:rPr lang="zh-CN" altLang="en-US" sz="1200" dirty="0">
                <a:latin typeface="medium-content-sans-serif-font"/>
              </a:rPr>
              <a:t>），计算的 </a:t>
            </a:r>
            <a:r>
              <a:rPr lang="en-US" altLang="zh-CN" sz="1200" dirty="0">
                <a:latin typeface="medium-content-sans-serif-font"/>
              </a:rPr>
              <a:t>X’=9.09</a:t>
            </a:r>
            <a:r>
              <a:rPr lang="zh-CN" altLang="en-US" sz="1200" dirty="0">
                <a:latin typeface="medium-content-sans-serif-font"/>
              </a:rPr>
              <a:t>，即 </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可以买到 </a:t>
            </a:r>
            <a:r>
              <a:rPr lang="en-US" altLang="zh-CN" sz="1200" dirty="0">
                <a:latin typeface="medium-content-sans-serif-font"/>
              </a:rPr>
              <a:t>9.09 </a:t>
            </a:r>
            <a:r>
              <a:rPr lang="zh-CN" altLang="en-US" sz="1200" dirty="0">
                <a:latin typeface="medium-content-sans-serif-font"/>
              </a:rPr>
              <a:t>个 </a:t>
            </a:r>
            <a:r>
              <a:rPr lang="en-US" altLang="zh-CN" sz="1200" dirty="0">
                <a:latin typeface="medium-content-sans-serif-font"/>
              </a:rPr>
              <a:t>X</a:t>
            </a:r>
            <a:r>
              <a:rPr lang="zh-CN" altLang="en-US" sz="1200" dirty="0">
                <a:latin typeface="medium-content-sans-serif-font"/>
              </a:rPr>
              <a:t>，相对于原来 </a:t>
            </a:r>
            <a:r>
              <a:rPr lang="en-US" altLang="zh-CN" sz="1200" dirty="0">
                <a:latin typeface="medium-content-sans-serif-font"/>
              </a:rPr>
              <a:t>1ETH=10X </a:t>
            </a:r>
            <a:r>
              <a:rPr lang="zh-CN" altLang="en-US" sz="1200" dirty="0">
                <a:latin typeface="medium-content-sans-serif-font"/>
              </a:rPr>
              <a:t>的价格来说，滑点（价格误差）为（</a:t>
            </a:r>
            <a:r>
              <a:rPr lang="en-US" altLang="zh-CN" sz="1200" dirty="0">
                <a:latin typeface="medium-content-sans-serif-font"/>
              </a:rPr>
              <a:t>10-9.09</a:t>
            </a:r>
            <a:r>
              <a:rPr lang="zh-CN" altLang="en-US" sz="1200" dirty="0">
                <a:latin typeface="medium-content-sans-serif-font"/>
              </a:rPr>
              <a:t>）</a:t>
            </a:r>
            <a:r>
              <a:rPr lang="en-US" altLang="zh-CN" sz="1200" dirty="0">
                <a:latin typeface="medium-content-sans-serif-font"/>
              </a:rPr>
              <a:t>/10*100%=9.09%</a:t>
            </a:r>
            <a:r>
              <a:rPr lang="zh-CN" altLang="en-US" sz="1200" dirty="0">
                <a:latin typeface="medium-content-sans-serif-font"/>
              </a:rPr>
              <a:t>。将 </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改成 </a:t>
            </a:r>
            <a:r>
              <a:rPr lang="en-US" altLang="zh-CN" sz="1200" dirty="0">
                <a:latin typeface="medium-content-sans-serif-font"/>
              </a:rPr>
              <a:t>5 </a:t>
            </a:r>
            <a:r>
              <a:rPr lang="zh-CN" altLang="en-US" sz="1200" dirty="0">
                <a:latin typeface="medium-content-sans-serif-font"/>
              </a:rPr>
              <a:t>个，同样可以算出 </a:t>
            </a:r>
            <a:r>
              <a:rPr lang="en-US" altLang="zh-CN" sz="1200" dirty="0">
                <a:latin typeface="medium-content-sans-serif-font"/>
              </a:rPr>
              <a:t>5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可以买到 </a:t>
            </a:r>
            <a:r>
              <a:rPr lang="en-US" altLang="zh-CN" sz="1200" dirty="0">
                <a:latin typeface="medium-content-sans-serif-font"/>
              </a:rPr>
              <a:t>33.33 </a:t>
            </a:r>
            <a:r>
              <a:rPr lang="zh-CN" altLang="en-US" sz="1200" dirty="0">
                <a:latin typeface="medium-content-sans-serif-font"/>
              </a:rPr>
              <a:t>个 </a:t>
            </a:r>
            <a:r>
              <a:rPr lang="en-US" altLang="zh-CN" sz="1200" dirty="0">
                <a:latin typeface="medium-content-sans-serif-font"/>
              </a:rPr>
              <a:t>X</a:t>
            </a:r>
            <a:r>
              <a:rPr lang="zh-CN" altLang="en-US" sz="1200" dirty="0">
                <a:latin typeface="medium-content-sans-serif-font"/>
              </a:rPr>
              <a:t>，平均</a:t>
            </a:r>
            <a:r>
              <a:rPr lang="en-US" altLang="zh-CN" sz="1200" dirty="0">
                <a:latin typeface="medium-content-sans-serif-font"/>
              </a:rPr>
              <a:t>1 </a:t>
            </a:r>
            <a:r>
              <a:rPr lang="zh-CN" altLang="en-US" sz="1200" dirty="0">
                <a:latin typeface="medium-content-sans-serif-font"/>
              </a:rPr>
              <a:t>个 </a:t>
            </a:r>
            <a:r>
              <a:rPr lang="en-US" altLang="zh-CN" sz="1200" dirty="0">
                <a:latin typeface="medium-content-sans-serif-font"/>
              </a:rPr>
              <a:t>ETH </a:t>
            </a:r>
            <a:r>
              <a:rPr lang="zh-CN" altLang="en-US" sz="1200" dirty="0">
                <a:latin typeface="medium-content-sans-serif-font"/>
              </a:rPr>
              <a:t>只能够买到 </a:t>
            </a:r>
            <a:r>
              <a:rPr lang="en-US" altLang="zh-CN" sz="1200" dirty="0">
                <a:latin typeface="medium-content-sans-serif-font"/>
              </a:rPr>
              <a:t>6.67 </a:t>
            </a:r>
            <a:r>
              <a:rPr lang="zh-CN" altLang="en-US" sz="1200" dirty="0">
                <a:latin typeface="medium-content-sans-serif-font"/>
              </a:rPr>
              <a:t>个 </a:t>
            </a:r>
            <a:r>
              <a:rPr lang="en-US" altLang="zh-CN" sz="1200" dirty="0">
                <a:latin typeface="medium-content-sans-serif-font"/>
              </a:rPr>
              <a:t>X</a:t>
            </a:r>
            <a:r>
              <a:rPr lang="zh-CN" altLang="en-US" sz="1200" dirty="0">
                <a:latin typeface="medium-content-sans-serif-font"/>
              </a:rPr>
              <a:t>，滑点为 </a:t>
            </a:r>
            <a:r>
              <a:rPr lang="en-US" altLang="zh-CN" sz="1200" dirty="0">
                <a:latin typeface="medium-content-sans-serif-font"/>
              </a:rPr>
              <a:t>33.33%</a:t>
            </a:r>
            <a:r>
              <a:rPr lang="zh-CN" altLang="en-US" sz="1200" dirty="0">
                <a:latin typeface="medium-content-sans-serif-font"/>
              </a:rPr>
              <a:t>。</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直观案例：</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346556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en-US" altLang="zh-CN" sz="2135" noProof="1">
                <a:sym typeface="+mn-ea"/>
              </a:rPr>
              <a:t>Dapp</a:t>
            </a:r>
            <a:r>
              <a:rPr lang="zh-CN" altLang="en-US" sz="2135" noProof="1">
                <a:sym typeface="+mn-ea"/>
              </a:rPr>
              <a:t>优秀案例 </a:t>
            </a:r>
            <a:r>
              <a:rPr lang="en-US" altLang="zh-CN" sz="2135" noProof="1">
                <a:sym typeface="+mn-ea"/>
              </a:rPr>
              <a:t>——</a:t>
            </a:r>
            <a:r>
              <a:rPr lang="zh-CN" altLang="en-US" sz="2135" noProof="1">
                <a:sym typeface="+mn-ea"/>
              </a:rPr>
              <a:t> </a:t>
            </a:r>
            <a:r>
              <a:rPr lang="en-US" altLang="zh-CN" sz="2135" noProof="1">
                <a:sym typeface="+mn-ea"/>
              </a:rPr>
              <a:t>Uniswap</a:t>
            </a:r>
            <a:endParaRPr lang="zh-CN" altLang="en-US" noProof="1"/>
          </a:p>
        </p:txBody>
      </p:sp>
      <p:sp>
        <p:nvSpPr>
          <p:cNvPr id="2" name="矩形 1">
            <a:extLst>
              <a:ext uri="{FF2B5EF4-FFF2-40B4-BE49-F238E27FC236}">
                <a16:creationId xmlns:a16="http://schemas.microsoft.com/office/drawing/2014/main" id="{77F0B917-DAA3-9343-B83B-C009D16CCEEC}"/>
              </a:ext>
            </a:extLst>
          </p:cNvPr>
          <p:cNvSpPr/>
          <p:nvPr/>
        </p:nvSpPr>
        <p:spPr>
          <a:xfrm>
            <a:off x="1179330" y="1248226"/>
            <a:ext cx="5811578" cy="2833724"/>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200" dirty="0">
                <a:latin typeface="medium-content-sans-serif-font"/>
              </a:rPr>
              <a:t>优点：</a:t>
            </a:r>
            <a:endParaRPr lang="en-US" altLang="zh-CN" sz="1200" dirty="0">
              <a:latin typeface="medium-content-sans-serif-font"/>
            </a:endParaRPr>
          </a:p>
          <a:p>
            <a:pPr marL="628650" lvl="1" indent="-171450">
              <a:lnSpc>
                <a:spcPct val="150000"/>
              </a:lnSpc>
              <a:buFont typeface="Arial" panose="020B0604020202020204" pitchFamily="34" charset="0"/>
              <a:buChar char="•"/>
            </a:pPr>
            <a:r>
              <a:rPr lang="zh-CN" altLang="en-US" sz="1200" dirty="0">
                <a:latin typeface="medium-content-sans-serif-font"/>
              </a:rPr>
              <a:t>完全去中心化，不依赖第三方，任何人都可以基于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构建自己的应用</a:t>
            </a:r>
          </a:p>
          <a:p>
            <a:pPr marL="628650" lvl="1" indent="-171450">
              <a:lnSpc>
                <a:spcPct val="150000"/>
              </a:lnSpc>
              <a:buFont typeface="Arial" panose="020B0604020202020204" pitchFamily="34" charset="0"/>
              <a:buChar char="•"/>
            </a:pPr>
            <a:r>
              <a:rPr lang="zh-CN" altLang="en-US" sz="1200" dirty="0">
                <a:latin typeface="medium-content-sans-serif-font"/>
              </a:rPr>
              <a:t>可以自由地创建任何 </a:t>
            </a:r>
            <a:r>
              <a:rPr lang="en-US" altLang="zh-CN" sz="1200" dirty="0">
                <a:latin typeface="medium-content-sans-serif-font"/>
              </a:rPr>
              <a:t>ERC20 </a:t>
            </a:r>
            <a:r>
              <a:rPr lang="zh-CN" altLang="en-US" sz="1200" dirty="0">
                <a:latin typeface="medium-content-sans-serif-font"/>
              </a:rPr>
              <a:t>交易对</a:t>
            </a:r>
          </a:p>
          <a:p>
            <a:pPr marL="628650" lvl="1" indent="-171450">
              <a:lnSpc>
                <a:spcPct val="150000"/>
              </a:lnSpc>
              <a:buFont typeface="Arial" panose="020B0604020202020204" pitchFamily="34" charset="0"/>
              <a:buChar char="•"/>
            </a:pPr>
            <a:r>
              <a:rPr lang="zh-CN" altLang="en-US" sz="1200" dirty="0">
                <a:latin typeface="medium-content-sans-serif-font"/>
              </a:rPr>
              <a:t>与其他去中心化交易所相比 </a:t>
            </a:r>
            <a:r>
              <a:rPr lang="en-US" altLang="zh-CN" sz="1200" dirty="0">
                <a:latin typeface="medium-content-sans-serif-font"/>
              </a:rPr>
              <a:t>gas </a:t>
            </a:r>
            <a:r>
              <a:rPr lang="zh-CN" altLang="en-US" sz="1200" dirty="0">
                <a:latin typeface="medium-content-sans-serif-font"/>
              </a:rPr>
              <a:t>费用更低</a:t>
            </a:r>
          </a:p>
          <a:p>
            <a:pPr marL="628650" lvl="1" indent="-171450">
              <a:lnSpc>
                <a:spcPct val="150000"/>
              </a:lnSpc>
              <a:buFont typeface="Arial" panose="020B0604020202020204" pitchFamily="34" charset="0"/>
              <a:buChar char="•"/>
            </a:pPr>
            <a:r>
              <a:rPr lang="zh-CN" altLang="en-US" sz="1200" dirty="0">
                <a:latin typeface="medium-content-sans-serif-font"/>
              </a:rPr>
              <a:t>任何人都可以向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流动池中提供流动性，人人都可以是做市商</a:t>
            </a:r>
            <a:endParaRPr lang="en-US" altLang="zh-CN" sz="1200" dirty="0">
              <a:latin typeface="medium-content-sans-serif-font"/>
            </a:endParaRPr>
          </a:p>
          <a:p>
            <a:pPr marL="171450" indent="-171450">
              <a:lnSpc>
                <a:spcPct val="150000"/>
              </a:lnSpc>
              <a:buFont typeface="Arial" panose="020B0604020202020204" pitchFamily="34" charset="0"/>
              <a:buChar char="•"/>
            </a:pPr>
            <a:r>
              <a:rPr lang="zh-CN" altLang="en-US" sz="1200" dirty="0">
                <a:latin typeface="medium-content-sans-serif-font"/>
              </a:rPr>
              <a:t>缺点：</a:t>
            </a:r>
            <a:endParaRPr lang="en-US" altLang="zh-CN" sz="1200" dirty="0">
              <a:latin typeface="medium-content-sans-serif-font"/>
            </a:endParaRPr>
          </a:p>
          <a:p>
            <a:pPr marL="628650" lvl="1" indent="-171450">
              <a:lnSpc>
                <a:spcPct val="150000"/>
              </a:lnSpc>
              <a:buFont typeface="Arial" panose="020B0604020202020204" pitchFamily="34" charset="0"/>
              <a:buChar char="•"/>
            </a:pPr>
            <a:r>
              <a:rPr lang="zh-CN" altLang="en-US" sz="1200" dirty="0">
                <a:latin typeface="medium-content-sans-serif-font"/>
              </a:rPr>
              <a:t>需要依赖套利者去平衡 </a:t>
            </a:r>
            <a:r>
              <a:rPr lang="en-US" altLang="zh-CN" sz="1200" dirty="0" err="1">
                <a:latin typeface="medium-content-sans-serif-font"/>
              </a:rPr>
              <a:t>uniswap</a:t>
            </a:r>
            <a:r>
              <a:rPr lang="en-US" altLang="zh-CN" sz="1200" dirty="0">
                <a:latin typeface="medium-content-sans-serif-font"/>
              </a:rPr>
              <a:t> </a:t>
            </a:r>
            <a:r>
              <a:rPr lang="zh-CN" altLang="en-US" sz="1200" dirty="0">
                <a:latin typeface="medium-content-sans-serif-font"/>
              </a:rPr>
              <a:t>与外部交易所之间的汇率</a:t>
            </a:r>
          </a:p>
          <a:p>
            <a:pPr marL="628650" lvl="1" indent="-171450">
              <a:lnSpc>
                <a:spcPct val="150000"/>
              </a:lnSpc>
              <a:buFont typeface="Arial" panose="020B0604020202020204" pitchFamily="34" charset="0"/>
              <a:buChar char="•"/>
            </a:pPr>
            <a:r>
              <a:rPr lang="zh-CN" altLang="en-US" sz="1200" dirty="0">
                <a:latin typeface="medium-content-sans-serif-font"/>
              </a:rPr>
              <a:t>对大户不友好，进行大额的交易会造成很大的滑点</a:t>
            </a:r>
            <a:endParaRPr lang="en-US" altLang="zh-CN" sz="1200" dirty="0">
              <a:latin typeface="medium-content-sans-serif-font"/>
            </a:endParaRPr>
          </a:p>
          <a:p>
            <a:pPr marL="628650" lvl="1" indent="-171450">
              <a:lnSpc>
                <a:spcPct val="150000"/>
              </a:lnSpc>
              <a:buFont typeface="Arial" panose="020B0604020202020204" pitchFamily="34" charset="0"/>
              <a:buChar char="•"/>
            </a:pPr>
            <a:r>
              <a:rPr lang="zh-CN" altLang="en-US" sz="1200" dirty="0">
                <a:latin typeface="medium-content-sans-serif-font"/>
              </a:rPr>
              <a:t>与中心化交易所相比手续费偏高</a:t>
            </a:r>
          </a:p>
        </p:txBody>
      </p:sp>
      <p:sp>
        <p:nvSpPr>
          <p:cNvPr id="4" name="矩形 3">
            <a:extLst>
              <a:ext uri="{FF2B5EF4-FFF2-40B4-BE49-F238E27FC236}">
                <a16:creationId xmlns:a16="http://schemas.microsoft.com/office/drawing/2014/main" id="{B9CF1856-5784-A04A-9B44-113F60F49CD1}"/>
              </a:ext>
            </a:extLst>
          </p:cNvPr>
          <p:cNvSpPr/>
          <p:nvPr/>
        </p:nvSpPr>
        <p:spPr>
          <a:xfrm>
            <a:off x="1179329" y="950498"/>
            <a:ext cx="6535579" cy="307777"/>
          </a:xfrm>
          <a:prstGeom prst="rect">
            <a:avLst/>
          </a:prstGeom>
        </p:spPr>
        <p:txBody>
          <a:bodyPr wrap="square">
            <a:spAutoFit/>
          </a:bodyPr>
          <a:lstStyle/>
          <a:p>
            <a:r>
              <a:rPr lang="zh-CN" altLang="en-US" sz="1400" dirty="0">
                <a:latin typeface="medium-content-sans-serif-font"/>
              </a:rPr>
              <a:t>总结：</a:t>
            </a:r>
            <a:endParaRPr lang="en-US" altLang="zh-CN" sz="1400" dirty="0">
              <a:latin typeface="medium-content-sans-serif-font"/>
            </a:endParaRPr>
          </a:p>
        </p:txBody>
      </p:sp>
      <p:pic>
        <p:nvPicPr>
          <p:cNvPr id="7" name="图片 6">
            <a:extLst>
              <a:ext uri="{FF2B5EF4-FFF2-40B4-BE49-F238E27FC236}">
                <a16:creationId xmlns:a16="http://schemas.microsoft.com/office/drawing/2014/main" id="{76E7C3DB-8AA8-40B1-86EE-41FA9BF1B276}"/>
              </a:ext>
            </a:extLst>
          </p:cNvPr>
          <p:cNvPicPr>
            <a:picLocks noChangeAspect="1"/>
          </p:cNvPicPr>
          <p:nvPr/>
        </p:nvPicPr>
        <p:blipFill>
          <a:blip r:embed="rId3"/>
          <a:stretch>
            <a:fillRect/>
          </a:stretch>
        </p:blipFill>
        <p:spPr>
          <a:xfrm>
            <a:off x="262860" y="742536"/>
            <a:ext cx="752549" cy="800506"/>
          </a:xfrm>
          <a:prstGeom prst="rect">
            <a:avLst/>
          </a:prstGeom>
        </p:spPr>
      </p:pic>
    </p:spTree>
    <p:extLst>
      <p:ext uri="{BB962C8B-B14F-4D97-AF65-F5344CB8AC3E}">
        <p14:creationId xmlns:p14="http://schemas.microsoft.com/office/powerpoint/2010/main" val="4085742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353433-37FF-4C5D-9E22-00852033E5ED}"/>
              </a:ext>
            </a:extLst>
          </p:cNvPr>
          <p:cNvSpPr>
            <a:spLocks noGrp="1"/>
          </p:cNvSpPr>
          <p:nvPr>
            <p:ph type="title"/>
          </p:nvPr>
        </p:nvSpPr>
        <p:spPr/>
        <p:txBody>
          <a:bodyPr/>
          <a:lstStyle/>
          <a:p>
            <a:r>
              <a:rPr lang="zh-CN" altLang="en-US" sz="2135" noProof="1">
                <a:sym typeface="+mn-ea"/>
              </a:rPr>
              <a:t>大作业</a:t>
            </a:r>
            <a:endParaRPr lang="zh-CN" altLang="en-US" noProof="1"/>
          </a:p>
        </p:txBody>
      </p:sp>
      <p:sp>
        <p:nvSpPr>
          <p:cNvPr id="4" name="矩形 3">
            <a:extLst>
              <a:ext uri="{FF2B5EF4-FFF2-40B4-BE49-F238E27FC236}">
                <a16:creationId xmlns:a16="http://schemas.microsoft.com/office/drawing/2014/main" id="{B9CF1856-5784-A04A-9B44-113F60F49CD1}"/>
              </a:ext>
            </a:extLst>
          </p:cNvPr>
          <p:cNvSpPr/>
          <p:nvPr/>
        </p:nvSpPr>
        <p:spPr>
          <a:xfrm>
            <a:off x="50062" y="639683"/>
            <a:ext cx="8027876" cy="3693319"/>
          </a:xfrm>
          <a:prstGeom prst="rect">
            <a:avLst/>
          </a:prstGeom>
        </p:spPr>
        <p:txBody>
          <a:bodyPr wrap="square">
            <a:spAutoFit/>
          </a:bodyPr>
          <a:lstStyle/>
          <a:p>
            <a:r>
              <a:rPr lang="zh-CN" altLang="en-US" sz="1600" b="1" dirty="0">
                <a:latin typeface="medium-content-sans-serif-font"/>
              </a:rPr>
              <a:t>去中心化众筹</a:t>
            </a:r>
            <a:r>
              <a:rPr lang="en-US" altLang="zh-CN" sz="1600" b="1" dirty="0" err="1">
                <a:latin typeface="medium-content-sans-serif-font"/>
              </a:rPr>
              <a:t>Dapp</a:t>
            </a:r>
            <a:r>
              <a:rPr lang="en-US" altLang="zh-CN" sz="1100" dirty="0">
                <a:latin typeface="medium-content-sans-serif-font"/>
              </a:rPr>
              <a:t>【</a:t>
            </a:r>
            <a:r>
              <a:rPr lang="zh-CN" altLang="en-US" sz="1100" dirty="0">
                <a:latin typeface="medium-content-sans-serif-font"/>
              </a:rPr>
              <a:t>界面与逻辑可参考：</a:t>
            </a:r>
            <a:r>
              <a:rPr lang="en-US" altLang="zh-CN" sz="1100" dirty="0">
                <a:latin typeface="medium-content-sans-serif-font"/>
              </a:rPr>
              <a:t>https://izhongchou.taobao.com/index.htm 】</a:t>
            </a:r>
          </a:p>
          <a:p>
            <a:r>
              <a:rPr lang="zh-CN" altLang="en-US" sz="1100" b="1" dirty="0">
                <a:latin typeface="medium-content-sans-serif-font"/>
              </a:rPr>
              <a:t>参与方</a:t>
            </a:r>
            <a:r>
              <a:rPr lang="zh-CN" altLang="en-US" sz="1100" dirty="0">
                <a:latin typeface="medium-content-sans-serif-font"/>
              </a:rPr>
              <a:t>：众筹发起人、投资人</a:t>
            </a:r>
          </a:p>
          <a:p>
            <a:r>
              <a:rPr lang="zh-CN" altLang="en-US" sz="1100" b="1" dirty="0">
                <a:latin typeface="medium-content-sans-serif-font"/>
              </a:rPr>
              <a:t>需求</a:t>
            </a:r>
            <a:r>
              <a:rPr lang="zh-CN" altLang="en-US" sz="1100" dirty="0">
                <a:latin typeface="medium-content-sans-serif-font"/>
              </a:rPr>
              <a:t>：</a:t>
            </a:r>
          </a:p>
          <a:p>
            <a:r>
              <a:rPr lang="en-US" altLang="zh-CN" sz="1100" dirty="0">
                <a:latin typeface="medium-content-sans-serif-font"/>
              </a:rPr>
              <a:t>1. </a:t>
            </a:r>
            <a:r>
              <a:rPr lang="zh-CN" altLang="en-US" sz="1100" dirty="0">
                <a:latin typeface="medium-content-sans-serif-font"/>
              </a:rPr>
              <a:t>众筹发起人发起项目众筹，明确项目概述、项目介绍等项目信息，明确众筹金额和截止时间（考虑好时间问题）。</a:t>
            </a:r>
          </a:p>
          <a:p>
            <a:r>
              <a:rPr lang="en-US" altLang="zh-CN" sz="1100" dirty="0">
                <a:latin typeface="medium-content-sans-serif-font"/>
              </a:rPr>
              <a:t>2. </a:t>
            </a:r>
            <a:r>
              <a:rPr lang="zh-CN" altLang="en-US" sz="1100" dirty="0">
                <a:latin typeface="medium-content-sans-serif-font"/>
              </a:rPr>
              <a:t>每个用户可以查看所有的众筹项目，也可以查看自己相关的众筹项目（创建者可以查看自己创建的项目、投资人可以查看自己投资过的项目）。</a:t>
            </a:r>
          </a:p>
          <a:p>
            <a:r>
              <a:rPr lang="en-US" altLang="zh-CN" sz="1100" dirty="0">
                <a:latin typeface="medium-content-sans-serif-font"/>
              </a:rPr>
              <a:t>3. </a:t>
            </a:r>
            <a:r>
              <a:rPr lang="zh-CN" altLang="en-US" sz="1100" dirty="0">
                <a:latin typeface="medium-content-sans-serif-font"/>
              </a:rPr>
              <a:t>投资人可以查看未完成众筹项目，进行投资。</a:t>
            </a:r>
          </a:p>
          <a:p>
            <a:r>
              <a:rPr lang="en-US" altLang="zh-CN" sz="1100" dirty="0">
                <a:latin typeface="medium-content-sans-serif-font"/>
              </a:rPr>
              <a:t>4. </a:t>
            </a:r>
            <a:r>
              <a:rPr lang="zh-CN" altLang="en-US" sz="1100" dirty="0">
                <a:latin typeface="medium-content-sans-serif-font"/>
              </a:rPr>
              <a:t>众筹成功后，众筹发起人一笔资金使用请求，明确使用金额和目的。请求需要经过投资人的投票来决定是否允许使用，满足</a:t>
            </a:r>
            <a:r>
              <a:rPr lang="en-US" altLang="zh-CN" sz="1100" dirty="0">
                <a:latin typeface="medium-content-sans-serif-font"/>
              </a:rPr>
              <a:t>50%</a:t>
            </a:r>
            <a:r>
              <a:rPr lang="zh-CN" altLang="en-US" sz="1100" dirty="0">
                <a:latin typeface="medium-content-sans-serif-font"/>
              </a:rPr>
              <a:t>的允许率，可以进行金额的使用。</a:t>
            </a:r>
            <a:r>
              <a:rPr lang="en-US" altLang="zh-CN" sz="1100" dirty="0">
                <a:latin typeface="medium-content-sans-serif-font"/>
              </a:rPr>
              <a:t>【</a:t>
            </a:r>
            <a:r>
              <a:rPr lang="zh-CN" altLang="en-US" sz="1100" dirty="0">
                <a:latin typeface="medium-content-sans-serif-font"/>
              </a:rPr>
              <a:t>注意</a:t>
            </a:r>
            <a:r>
              <a:rPr lang="en-US" altLang="zh-CN" sz="1100" dirty="0">
                <a:latin typeface="medium-content-sans-serif-font"/>
              </a:rPr>
              <a:t>】</a:t>
            </a:r>
            <a:r>
              <a:rPr lang="zh-CN" altLang="en-US" sz="1100" dirty="0">
                <a:latin typeface="medium-content-sans-serif-font"/>
              </a:rPr>
              <a:t>每位投资人只允许投一票。</a:t>
            </a:r>
          </a:p>
          <a:p>
            <a:r>
              <a:rPr lang="zh-CN" altLang="en-US" sz="1100" dirty="0">
                <a:latin typeface="medium-content-sans-serif-font"/>
              </a:rPr>
              <a:t> </a:t>
            </a:r>
            <a:r>
              <a:rPr lang="en-US" altLang="zh-CN" sz="1100" dirty="0">
                <a:latin typeface="medium-content-sans-serif-font"/>
              </a:rPr>
              <a:t>- </a:t>
            </a:r>
            <a:r>
              <a:rPr lang="zh-CN" altLang="en-US" sz="1100" dirty="0">
                <a:latin typeface="medium-content-sans-serif-font"/>
              </a:rPr>
              <a:t>例如：用户</a:t>
            </a:r>
            <a:r>
              <a:rPr lang="en-US" altLang="zh-CN" sz="1100" dirty="0">
                <a:latin typeface="medium-content-sans-serif-font"/>
              </a:rPr>
              <a:t>A</a:t>
            </a:r>
            <a:r>
              <a:rPr lang="zh-CN" altLang="en-US" sz="1100" dirty="0">
                <a:latin typeface="medium-content-sans-serif-font"/>
              </a:rPr>
              <a:t>发起了众筹要</a:t>
            </a:r>
            <a:r>
              <a:rPr lang="en-US" altLang="zh-CN" sz="1100" dirty="0">
                <a:latin typeface="medium-content-sans-serif-font"/>
              </a:rPr>
              <a:t>10ETH</a:t>
            </a:r>
            <a:r>
              <a:rPr lang="zh-CN" altLang="en-US" sz="1100" dirty="0">
                <a:latin typeface="medium-content-sans-serif-font"/>
              </a:rPr>
              <a:t>，用户</a:t>
            </a:r>
            <a:r>
              <a:rPr lang="en-US" altLang="zh-CN" sz="1100" dirty="0">
                <a:latin typeface="medium-content-sans-serif-font"/>
              </a:rPr>
              <a:t>B</a:t>
            </a:r>
            <a:r>
              <a:rPr lang="zh-CN" altLang="en-US" sz="1100" dirty="0">
                <a:latin typeface="medium-content-sans-serif-font"/>
              </a:rPr>
              <a:t>、</a:t>
            </a:r>
            <a:r>
              <a:rPr lang="en-US" altLang="zh-CN" sz="1100" dirty="0">
                <a:latin typeface="medium-content-sans-serif-font"/>
              </a:rPr>
              <a:t>C</a:t>
            </a:r>
            <a:r>
              <a:rPr lang="zh-CN" altLang="en-US" sz="1100" dirty="0">
                <a:latin typeface="medium-content-sans-serif-font"/>
              </a:rPr>
              <a:t>进行了项目投资（分别投了</a:t>
            </a:r>
            <a:r>
              <a:rPr lang="en-US" altLang="zh-CN" sz="1100" dirty="0">
                <a:latin typeface="medium-content-sans-serif-font"/>
              </a:rPr>
              <a:t>8ETH</a:t>
            </a:r>
            <a:r>
              <a:rPr lang="zh-CN" altLang="en-US" sz="1100" dirty="0">
                <a:latin typeface="medium-content-sans-serif-font"/>
              </a:rPr>
              <a:t>和</a:t>
            </a:r>
            <a:r>
              <a:rPr lang="en-US" altLang="zh-CN" sz="1100" dirty="0">
                <a:latin typeface="medium-content-sans-serif-font"/>
              </a:rPr>
              <a:t>2ETH</a:t>
            </a:r>
            <a:r>
              <a:rPr lang="zh-CN" altLang="en-US" sz="1100" dirty="0">
                <a:latin typeface="medium-content-sans-serif-font"/>
              </a:rPr>
              <a:t>）然后众筹成功，即此处</a:t>
            </a:r>
            <a:r>
              <a:rPr lang="en-US" altLang="zh-CN" sz="1100" dirty="0">
                <a:latin typeface="medium-content-sans-serif-font"/>
              </a:rPr>
              <a:t>B</a:t>
            </a:r>
            <a:r>
              <a:rPr lang="zh-CN" altLang="en-US" sz="1100" dirty="0">
                <a:latin typeface="medium-content-sans-serif-font"/>
              </a:rPr>
              <a:t>占</a:t>
            </a:r>
            <a:r>
              <a:rPr lang="en-US" altLang="zh-CN" sz="1100" dirty="0">
                <a:latin typeface="medium-content-sans-serif-font"/>
              </a:rPr>
              <a:t>80%</a:t>
            </a:r>
            <a:r>
              <a:rPr lang="zh-CN" altLang="en-US" sz="1100" dirty="0">
                <a:latin typeface="medium-content-sans-serif-font"/>
              </a:rPr>
              <a:t>投票权，</a:t>
            </a:r>
            <a:r>
              <a:rPr lang="en-US" altLang="zh-CN" sz="1100" dirty="0">
                <a:latin typeface="medium-content-sans-serif-font"/>
              </a:rPr>
              <a:t>C</a:t>
            </a:r>
            <a:r>
              <a:rPr lang="zh-CN" altLang="en-US" sz="1100" dirty="0">
                <a:latin typeface="medium-content-sans-serif-font"/>
              </a:rPr>
              <a:t>占</a:t>
            </a:r>
            <a:r>
              <a:rPr lang="en-US" altLang="zh-CN" sz="1100" dirty="0">
                <a:latin typeface="medium-content-sans-serif-font"/>
              </a:rPr>
              <a:t>20%</a:t>
            </a:r>
            <a:r>
              <a:rPr lang="zh-CN" altLang="en-US" sz="1100" dirty="0">
                <a:latin typeface="medium-content-sans-serif-font"/>
              </a:rPr>
              <a:t>投票权。用户</a:t>
            </a:r>
            <a:r>
              <a:rPr lang="en-US" altLang="zh-CN" sz="1100" dirty="0">
                <a:latin typeface="medium-content-sans-serif-font"/>
              </a:rPr>
              <a:t>A</a:t>
            </a:r>
            <a:r>
              <a:rPr lang="zh-CN" altLang="en-US" sz="1100" dirty="0">
                <a:latin typeface="medium-content-sans-serif-font"/>
              </a:rPr>
              <a:t>想要用</a:t>
            </a:r>
            <a:r>
              <a:rPr lang="en-US" altLang="zh-CN" sz="1100" dirty="0">
                <a:latin typeface="medium-content-sans-serif-font"/>
              </a:rPr>
              <a:t>1ETH</a:t>
            </a:r>
            <a:r>
              <a:rPr lang="zh-CN" altLang="en-US" sz="1100" dirty="0">
                <a:latin typeface="medium-content-sans-serif-font"/>
              </a:rPr>
              <a:t>来采购物资，于是发起金额使用请求。此时如果</a:t>
            </a:r>
            <a:r>
              <a:rPr lang="en-US" altLang="zh-CN" sz="1100" dirty="0">
                <a:latin typeface="medium-content-sans-serif-font"/>
              </a:rPr>
              <a:t>B</a:t>
            </a:r>
            <a:r>
              <a:rPr lang="zh-CN" altLang="en-US" sz="1100" dirty="0">
                <a:latin typeface="medium-content-sans-serif-font"/>
              </a:rPr>
              <a:t>同意了请求，即已满足</a:t>
            </a:r>
            <a:r>
              <a:rPr lang="en-US" altLang="zh-CN" sz="1100" dirty="0">
                <a:latin typeface="medium-content-sans-serif-font"/>
              </a:rPr>
              <a:t>80%</a:t>
            </a:r>
            <a:r>
              <a:rPr lang="zh-CN" altLang="en-US" sz="1100" dirty="0">
                <a:latin typeface="medium-content-sans-serif-font"/>
              </a:rPr>
              <a:t>的允许率，资金使用请求成功。（金额从合约转入众筹发起人的地址内。）。此时如果仅仅是</a:t>
            </a:r>
            <a:r>
              <a:rPr lang="en-US" altLang="zh-CN" sz="1100" dirty="0">
                <a:latin typeface="medium-content-sans-serif-font"/>
              </a:rPr>
              <a:t>C</a:t>
            </a:r>
            <a:r>
              <a:rPr lang="zh-CN" altLang="en-US" sz="1100" dirty="0">
                <a:latin typeface="medium-content-sans-serif-font"/>
              </a:rPr>
              <a:t>同意了请求，即才满足</a:t>
            </a:r>
            <a:r>
              <a:rPr lang="en-US" altLang="zh-CN" sz="1100" dirty="0">
                <a:latin typeface="medium-content-sans-serif-font"/>
              </a:rPr>
              <a:t>20%</a:t>
            </a:r>
            <a:r>
              <a:rPr lang="zh-CN" altLang="en-US" sz="1100" dirty="0">
                <a:latin typeface="medium-content-sans-serif-font"/>
              </a:rPr>
              <a:t>的允许率，还需要等待下一位投资人的投票才行。</a:t>
            </a:r>
          </a:p>
          <a:p>
            <a:r>
              <a:rPr lang="zh-CN" altLang="en-US" sz="1100" b="1" dirty="0">
                <a:latin typeface="medium-content-sans-serif-font"/>
              </a:rPr>
              <a:t>推荐技术栈</a:t>
            </a:r>
            <a:r>
              <a:rPr lang="zh-CN" altLang="en-US" sz="1100" dirty="0">
                <a:latin typeface="medium-content-sans-serif-font"/>
              </a:rPr>
              <a:t>：</a:t>
            </a:r>
          </a:p>
          <a:p>
            <a:r>
              <a:rPr lang="en-US" altLang="zh-CN" sz="1100" dirty="0">
                <a:latin typeface="medium-content-sans-serif-font"/>
              </a:rPr>
              <a:t>Nodejs + React + Solidity</a:t>
            </a:r>
          </a:p>
          <a:p>
            <a:r>
              <a:rPr lang="zh-CN" altLang="en-US" sz="1100" b="1" dirty="0">
                <a:latin typeface="medium-content-sans-serif-font"/>
              </a:rPr>
              <a:t>大作业要求</a:t>
            </a:r>
            <a:r>
              <a:rPr lang="zh-CN" altLang="en-US" sz="1100" dirty="0">
                <a:latin typeface="medium-content-sans-serif-font"/>
              </a:rPr>
              <a:t>：</a:t>
            </a:r>
          </a:p>
          <a:p>
            <a:r>
              <a:rPr lang="zh-CN" altLang="en-US" sz="1100" dirty="0">
                <a:latin typeface="medium-content-sans-serif-font"/>
              </a:rPr>
              <a:t>同样采用第一次作业的提交方式，请各位同学将代码本地提交到</a:t>
            </a:r>
            <a:r>
              <a:rPr lang="en-US" altLang="zh-CN" sz="1100" dirty="0" err="1">
                <a:latin typeface="medium-content-sans-serif-font"/>
              </a:rPr>
              <a:t>finalwork</a:t>
            </a:r>
            <a:r>
              <a:rPr lang="zh-CN" altLang="en-US" sz="1100" dirty="0">
                <a:latin typeface="medium-content-sans-serif-font"/>
              </a:rPr>
              <a:t>目录下，</a:t>
            </a:r>
            <a:r>
              <a:rPr lang="en-US" altLang="zh-CN" sz="1100" dirty="0">
                <a:latin typeface="medium-content-sans-serif-font"/>
              </a:rPr>
              <a:t>PR</a:t>
            </a:r>
            <a:r>
              <a:rPr lang="zh-CN" altLang="en-US" sz="1100" dirty="0">
                <a:latin typeface="medium-content-sans-serif-font"/>
              </a:rPr>
              <a:t>到自己学号对应的分支上。然后请录制一段你的项目从运行到整个操作流程的视频，发到邮箱</a:t>
            </a:r>
            <a:r>
              <a:rPr lang="en-US" altLang="zh-CN" sz="1100" dirty="0">
                <a:latin typeface="medium-content-sans-serif-font"/>
              </a:rPr>
              <a:t>lzp.sher@gmail.com</a:t>
            </a:r>
            <a:r>
              <a:rPr lang="zh-CN" altLang="en-US" sz="1100" dirty="0">
                <a:latin typeface="medium-content-sans-serif-font"/>
              </a:rPr>
              <a:t>或</a:t>
            </a:r>
            <a:r>
              <a:rPr lang="en-US" altLang="zh-CN" sz="1100" dirty="0">
                <a:latin typeface="medium-content-sans-serif-font"/>
              </a:rPr>
              <a:t>sherlin@zju.edu.cn</a:t>
            </a:r>
            <a:r>
              <a:rPr lang="zh-CN" altLang="en-US" sz="1100" dirty="0">
                <a:latin typeface="medium-content-sans-serif-font"/>
              </a:rPr>
              <a:t>。</a:t>
            </a:r>
          </a:p>
          <a:p>
            <a:r>
              <a:rPr lang="zh-CN" altLang="en-US" sz="1100" dirty="0">
                <a:latin typeface="medium-content-sans-serif-font"/>
              </a:rPr>
              <a:t>此外</a:t>
            </a:r>
            <a:r>
              <a:rPr lang="en-US" altLang="zh-CN" sz="1100" dirty="0">
                <a:latin typeface="medium-content-sans-serif-font"/>
              </a:rPr>
              <a:t>README</a:t>
            </a:r>
            <a:r>
              <a:rPr lang="zh-CN" altLang="en-US" sz="1100" dirty="0">
                <a:latin typeface="medium-content-sans-serif-font"/>
              </a:rPr>
              <a:t>里需要写明以下几点：</a:t>
            </a:r>
          </a:p>
          <a:p>
            <a:r>
              <a:rPr lang="en-US" altLang="zh-CN" sz="1100" dirty="0">
                <a:latin typeface="medium-content-sans-serif-font"/>
              </a:rPr>
              <a:t>1. </a:t>
            </a:r>
            <a:r>
              <a:rPr lang="zh-CN" altLang="en-US" sz="1100" dirty="0">
                <a:latin typeface="medium-content-sans-serif-font"/>
              </a:rPr>
              <a:t>如何运行你的项目</a:t>
            </a:r>
          </a:p>
          <a:p>
            <a:r>
              <a:rPr lang="en-US" altLang="zh-CN" sz="1100" dirty="0">
                <a:latin typeface="medium-content-sans-serif-font"/>
              </a:rPr>
              <a:t>2. </a:t>
            </a:r>
            <a:r>
              <a:rPr lang="zh-CN" altLang="en-US" sz="1100" dirty="0">
                <a:latin typeface="medium-content-sans-serif-font"/>
              </a:rPr>
              <a:t>项目运行成功后的界面截图</a:t>
            </a:r>
            <a:endParaRPr lang="en-US" altLang="zh-CN" sz="1100" dirty="0">
              <a:latin typeface="medium-content-sans-serif-font"/>
            </a:endParaRPr>
          </a:p>
        </p:txBody>
      </p:sp>
    </p:spTree>
    <p:extLst>
      <p:ext uri="{BB962C8B-B14F-4D97-AF65-F5344CB8AC3E}">
        <p14:creationId xmlns:p14="http://schemas.microsoft.com/office/powerpoint/2010/main" val="37110288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文本占位符 1">
            <a:extLst>
              <a:ext uri="{FF2B5EF4-FFF2-40B4-BE49-F238E27FC236}">
                <a16:creationId xmlns:a16="http://schemas.microsoft.com/office/drawing/2014/main" id="{44FF7BA6-EB0A-4BE1-A7E2-92B6F11CF3F0}"/>
              </a:ext>
            </a:extLst>
          </p:cNvPr>
          <p:cNvSpPr>
            <a:spLocks noGrp="1" noChangeArrowheads="1"/>
          </p:cNvSpPr>
          <p:nvPr>
            <p:ph type="body" idx="1"/>
          </p:nvPr>
        </p:nvSpPr>
        <p:spPr>
          <a:xfrm>
            <a:off x="641350" y="1801813"/>
            <a:ext cx="6908800" cy="1000125"/>
          </a:xfrm>
        </p:spPr>
        <p:txBody>
          <a:bodyPr>
            <a:prstTxWarp prst="textNoShape">
              <a:avLst/>
            </a:prstTxWarp>
          </a:bodyPr>
          <a:lstStyle/>
          <a:p>
            <a:r>
              <a:rPr lang="zh-CN" altLang="en-US" sz="4000"/>
              <a:t>谢谢</a:t>
            </a:r>
            <a:endParaRPr lang="zh-CN" altLang="en-US" sz="4000" dirty="0"/>
          </a:p>
        </p:txBody>
      </p:sp>
      <p:sp>
        <p:nvSpPr>
          <p:cNvPr id="3" name="标题 2">
            <a:extLst>
              <a:ext uri="{FF2B5EF4-FFF2-40B4-BE49-F238E27FC236}">
                <a16:creationId xmlns:a16="http://schemas.microsoft.com/office/drawing/2014/main" id="{5551D550-FF35-4D6D-ABB7-415231A89316}"/>
              </a:ext>
            </a:extLst>
          </p:cNvPr>
          <p:cNvSpPr>
            <a:spLocks noGrp="1"/>
          </p:cNvSpPr>
          <p:nvPr>
            <p:ph type="title"/>
          </p:nvPr>
        </p:nvSpPr>
        <p:spPr/>
        <p:txBody>
          <a:bodyPr/>
          <a:lstStyle/>
          <a:p>
            <a:endParaRPr lang="zh-CN" altLang="en-US" noProof="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4E3DE-4BDC-4272-B150-225542908772}"/>
              </a:ext>
            </a:extLst>
          </p:cNvPr>
          <p:cNvSpPr>
            <a:spLocks noGrp="1"/>
          </p:cNvSpPr>
          <p:nvPr>
            <p:ph type="title"/>
          </p:nvPr>
        </p:nvSpPr>
        <p:spPr/>
        <p:txBody>
          <a:bodyPr/>
          <a:lstStyle/>
          <a:p>
            <a:r>
              <a:rPr lang="zh-CN" altLang="en-US" sz="2135" noProof="1">
                <a:sym typeface="+mn-ea"/>
              </a:rPr>
              <a:t>搭建以太坊私有链（续）</a:t>
            </a:r>
            <a:endParaRPr lang="zh-CN" altLang="en-US" noProof="1"/>
          </a:p>
        </p:txBody>
      </p:sp>
      <p:sp>
        <p:nvSpPr>
          <p:cNvPr id="26626" name="文本框 4">
            <a:extLst>
              <a:ext uri="{FF2B5EF4-FFF2-40B4-BE49-F238E27FC236}">
                <a16:creationId xmlns:a16="http://schemas.microsoft.com/office/drawing/2014/main" id="{40C9DEB3-C297-40A0-A14F-7D1B1DA8CDBA}"/>
              </a:ext>
            </a:extLst>
          </p:cNvPr>
          <p:cNvSpPr txBox="1">
            <a:spLocks noChangeArrowheads="1"/>
          </p:cNvSpPr>
          <p:nvPr/>
        </p:nvSpPr>
        <p:spPr bwMode="auto">
          <a:xfrm>
            <a:off x="446088" y="1008063"/>
            <a:ext cx="5784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创建私有网络： 点击已有的</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WORKSPACE</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或创建新的</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WORKSPACE</a:t>
            </a:r>
            <a:endParaRPr lang="en-US" altLang="zh-CN" sz="1400" dirty="0"/>
          </a:p>
        </p:txBody>
      </p:sp>
      <p:sp>
        <p:nvSpPr>
          <p:cNvPr id="26627" name="文本框 3">
            <a:extLst>
              <a:ext uri="{FF2B5EF4-FFF2-40B4-BE49-F238E27FC236}">
                <a16:creationId xmlns:a16="http://schemas.microsoft.com/office/drawing/2014/main" id="{E1CA3315-92D1-4240-920D-A6EF30E666F4}"/>
              </a:ext>
            </a:extLst>
          </p:cNvPr>
          <p:cNvSpPr txBox="1">
            <a:spLocks noChangeArrowheads="1"/>
          </p:cNvSpPr>
          <p:nvPr/>
        </p:nvSpPr>
        <p:spPr bwMode="auto">
          <a:xfrm>
            <a:off x="758286" y="1505667"/>
            <a:ext cx="234242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lgn="just"/>
            <a:r>
              <a:rPr lang="zh-CN" altLang="en-US" sz="1100" dirty="0">
                <a:solidFill>
                  <a:schemeClr val="tx2">
                    <a:lumMod val="75000"/>
                  </a:schemeClr>
                </a:solidFill>
              </a:rPr>
              <a:t>已创建</a:t>
            </a:r>
            <a:r>
              <a:rPr lang="en-US" altLang="zh-CN" sz="1100" dirty="0">
                <a:solidFill>
                  <a:schemeClr val="tx2">
                    <a:lumMod val="75000"/>
                  </a:schemeClr>
                </a:solidFill>
              </a:rPr>
              <a:t>WORKSPACE</a:t>
            </a:r>
            <a:r>
              <a:rPr lang="zh-CN" altLang="en-US" sz="1100" dirty="0">
                <a:solidFill>
                  <a:schemeClr val="tx2">
                    <a:lumMod val="75000"/>
                  </a:schemeClr>
                </a:solidFill>
              </a:rPr>
              <a:t>为例，将进入一个定制化页面，在这里可以配置私有网络的参数，包括</a:t>
            </a:r>
            <a:r>
              <a:rPr lang="en-US" altLang="zh-CN" sz="1100" dirty="0">
                <a:solidFill>
                  <a:schemeClr val="tx2">
                    <a:lumMod val="75000"/>
                  </a:schemeClr>
                </a:solidFill>
              </a:rPr>
              <a:t>API</a:t>
            </a:r>
            <a:r>
              <a:rPr lang="zh-CN" altLang="en-US" sz="1100" dirty="0">
                <a:solidFill>
                  <a:schemeClr val="tx2">
                    <a:lumMod val="75000"/>
                  </a:schemeClr>
                </a:solidFill>
              </a:rPr>
              <a:t>地址的端口号，链</a:t>
            </a:r>
            <a:r>
              <a:rPr lang="en-US" altLang="zh-CN" sz="1100" dirty="0">
                <a:solidFill>
                  <a:schemeClr val="tx2">
                    <a:lumMod val="75000"/>
                  </a:schemeClr>
                </a:solidFill>
              </a:rPr>
              <a:t>ID</a:t>
            </a:r>
            <a:r>
              <a:rPr lang="zh-CN" altLang="en-US" sz="1100" dirty="0">
                <a:solidFill>
                  <a:schemeClr val="tx2">
                    <a:lumMod val="75000"/>
                  </a:schemeClr>
                </a:solidFill>
              </a:rPr>
              <a:t>，默认账户数量、余额，区块的默认</a:t>
            </a:r>
            <a:r>
              <a:rPr lang="en-US" altLang="zh-CN" sz="1100" dirty="0">
                <a:solidFill>
                  <a:schemeClr val="tx2">
                    <a:lumMod val="75000"/>
                  </a:schemeClr>
                </a:solidFill>
              </a:rPr>
              <a:t>Gas</a:t>
            </a:r>
            <a:r>
              <a:rPr lang="zh-CN" altLang="en-US" sz="1100" dirty="0">
                <a:solidFill>
                  <a:schemeClr val="tx2">
                    <a:lumMod val="75000"/>
                  </a:schemeClr>
                </a:solidFill>
              </a:rPr>
              <a:t> </a:t>
            </a:r>
            <a:r>
              <a:rPr lang="en-US" altLang="zh-CN" sz="1100" dirty="0">
                <a:solidFill>
                  <a:schemeClr val="tx2">
                    <a:lumMod val="75000"/>
                  </a:schemeClr>
                </a:solidFill>
              </a:rPr>
              <a:t>limit</a:t>
            </a:r>
            <a:r>
              <a:rPr lang="zh-CN" altLang="en-US" sz="1100" dirty="0">
                <a:solidFill>
                  <a:schemeClr val="tx2">
                    <a:lumMod val="75000"/>
                  </a:schemeClr>
                </a:solidFill>
              </a:rPr>
              <a:t>和默认</a:t>
            </a:r>
            <a:r>
              <a:rPr lang="en-US" altLang="zh-CN" sz="1100" dirty="0">
                <a:solidFill>
                  <a:schemeClr val="tx2">
                    <a:lumMod val="75000"/>
                  </a:schemeClr>
                </a:solidFill>
              </a:rPr>
              <a:t>Gas</a:t>
            </a:r>
            <a:r>
              <a:rPr lang="zh-CN" altLang="en-US" sz="1100" dirty="0">
                <a:solidFill>
                  <a:schemeClr val="tx2">
                    <a:lumMod val="75000"/>
                  </a:schemeClr>
                </a:solidFill>
              </a:rPr>
              <a:t> </a:t>
            </a:r>
            <a:r>
              <a:rPr lang="en-US" altLang="zh-CN" sz="1100" dirty="0">
                <a:solidFill>
                  <a:schemeClr val="tx2">
                    <a:lumMod val="75000"/>
                  </a:schemeClr>
                </a:solidFill>
              </a:rPr>
              <a:t>price</a:t>
            </a:r>
            <a:r>
              <a:rPr lang="zh-CN" altLang="en-US" sz="1100" dirty="0">
                <a:solidFill>
                  <a:schemeClr val="tx2">
                    <a:lumMod val="75000"/>
                  </a:schemeClr>
                </a:solidFill>
              </a:rPr>
              <a:t>等。</a:t>
            </a:r>
            <a:endParaRPr lang="zh-CN" altLang="en-US" sz="1100" dirty="0">
              <a:solidFill>
                <a:schemeClr val="tx2">
                  <a:lumMod val="75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AutoShape 7" descr="https://img-blog.csdn.net/20180307192446579">
            <a:extLst>
              <a:ext uri="{FF2B5EF4-FFF2-40B4-BE49-F238E27FC236}">
                <a16:creationId xmlns:a16="http://schemas.microsoft.com/office/drawing/2014/main" id="{63AFD80E-003B-4D64-B388-AC680E0B3795}"/>
              </a:ext>
            </a:extLst>
          </p:cNvPr>
          <p:cNvSpPr>
            <a:spLocks noChangeAspect="1" noChangeArrowheads="1"/>
          </p:cNvSpPr>
          <p:nvPr/>
        </p:nvSpPr>
        <p:spPr bwMode="auto">
          <a:xfrm>
            <a:off x="3911600" y="2133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8A500453-0F7E-41C7-8C84-B3A5BF6F3793}"/>
              </a:ext>
            </a:extLst>
          </p:cNvPr>
          <p:cNvPicPr>
            <a:picLocks noChangeAspect="1"/>
          </p:cNvPicPr>
          <p:nvPr/>
        </p:nvPicPr>
        <p:blipFill>
          <a:blip r:embed="rId3"/>
          <a:stretch>
            <a:fillRect/>
          </a:stretch>
        </p:blipFill>
        <p:spPr>
          <a:xfrm>
            <a:off x="3402420" y="1349446"/>
            <a:ext cx="4287282" cy="28581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4E3DE-4BDC-4272-B150-225542908772}"/>
              </a:ext>
            </a:extLst>
          </p:cNvPr>
          <p:cNvSpPr>
            <a:spLocks noGrp="1"/>
          </p:cNvSpPr>
          <p:nvPr>
            <p:ph type="title"/>
          </p:nvPr>
        </p:nvSpPr>
        <p:spPr/>
        <p:txBody>
          <a:bodyPr/>
          <a:lstStyle/>
          <a:p>
            <a:r>
              <a:rPr lang="zh-CN" altLang="en-US" sz="2135" noProof="1">
                <a:sym typeface="+mn-ea"/>
              </a:rPr>
              <a:t>搭建以太坊私有链（续）</a:t>
            </a:r>
            <a:endParaRPr lang="zh-CN" altLang="en-US" noProof="1"/>
          </a:p>
        </p:txBody>
      </p:sp>
      <p:sp>
        <p:nvSpPr>
          <p:cNvPr id="26626" name="文本框 4">
            <a:extLst>
              <a:ext uri="{FF2B5EF4-FFF2-40B4-BE49-F238E27FC236}">
                <a16:creationId xmlns:a16="http://schemas.microsoft.com/office/drawing/2014/main" id="{40C9DEB3-C297-40A0-A14F-7D1B1DA8CDBA}"/>
              </a:ext>
            </a:extLst>
          </p:cNvPr>
          <p:cNvSpPr txBox="1">
            <a:spLocks noChangeArrowheads="1"/>
          </p:cNvSpPr>
          <p:nvPr/>
        </p:nvSpPr>
        <p:spPr bwMode="auto">
          <a:xfrm>
            <a:off x="446088" y="1008063"/>
            <a:ext cx="59189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Times New Roman" panose="02020603050405020304" pitchFamily="18" charset="0"/>
                <a:ea typeface="黑体" panose="02010609060101010101" pitchFamily="49" charset="-122"/>
              </a:defRPr>
            </a:lvl1pPr>
            <a:lvl2pPr>
              <a:defRPr>
                <a:solidFill>
                  <a:schemeClr val="tx1"/>
                </a:solidFill>
                <a:latin typeface="Times New Roman" panose="02020603050405020304" pitchFamily="18" charset="0"/>
                <a:ea typeface="黑体" panose="02010609060101010101" pitchFamily="49" charset="-122"/>
              </a:defRPr>
            </a:lvl2pPr>
            <a:lvl3pPr>
              <a:defRPr>
                <a:solidFill>
                  <a:schemeClr val="tx1"/>
                </a:solidFill>
                <a:latin typeface="Times New Roman" panose="02020603050405020304" pitchFamily="18" charset="0"/>
                <a:ea typeface="黑体" panose="02010609060101010101" pitchFamily="49" charset="-122"/>
              </a:defRPr>
            </a:lvl3pPr>
            <a:lvl4pPr>
              <a:defRPr>
                <a:solidFill>
                  <a:schemeClr val="tx1"/>
                </a:solidFill>
                <a:latin typeface="Times New Roman" panose="02020603050405020304" pitchFamily="18" charset="0"/>
                <a:ea typeface="黑体" panose="02010609060101010101" pitchFamily="49" charset="-122"/>
              </a:defRPr>
            </a:lvl4pPr>
            <a:lvl5pPr>
              <a:defRPr>
                <a:solidFill>
                  <a:schemeClr val="tx1"/>
                </a:solidFill>
                <a:latin typeface="Times New Roman" panose="02020603050405020304" pitchFamily="18"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黑体" panose="02010609060101010101" pitchFamily="49" charset="-122"/>
              </a:defRPr>
            </a:lvl9pPr>
          </a:lstStyle>
          <a:p>
            <a:pPr>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保存</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WORKSPACE</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 点击</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SAVE</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 </a:t>
            </a:r>
            <a:r>
              <a:rPr lang="en-US" altLang="zh-CN" sz="1400" dirty="0">
                <a:latin typeface="微软雅黑" panose="020B0503020204020204" pitchFamily="34" charset="-122"/>
                <a:ea typeface="微软雅黑" panose="020B0503020204020204" pitchFamily="34" charset="-122"/>
                <a:sym typeface="黑体" panose="02010609060101010101" pitchFamily="49" charset="-122"/>
              </a:rPr>
              <a:t>WORKSPACE</a:t>
            </a:r>
            <a:r>
              <a:rPr lang="zh-CN" altLang="en-US" sz="1400" dirty="0">
                <a:latin typeface="微软雅黑" panose="020B0503020204020204" pitchFamily="34" charset="-122"/>
                <a:ea typeface="微软雅黑" panose="020B0503020204020204" pitchFamily="34" charset="-122"/>
                <a:sym typeface="黑体" panose="02010609060101010101" pitchFamily="49" charset="-122"/>
              </a:rPr>
              <a:t>即可保存并且启动网络</a:t>
            </a:r>
            <a:endParaRPr lang="en-US" altLang="zh-CN" sz="1400" dirty="0"/>
          </a:p>
        </p:txBody>
      </p:sp>
      <p:sp>
        <p:nvSpPr>
          <p:cNvPr id="3" name="AutoShape 7" descr="https://img-blog.csdn.net/20180307192446579">
            <a:extLst>
              <a:ext uri="{FF2B5EF4-FFF2-40B4-BE49-F238E27FC236}">
                <a16:creationId xmlns:a16="http://schemas.microsoft.com/office/drawing/2014/main" id="{63AFD80E-003B-4D64-B388-AC680E0B3795}"/>
              </a:ext>
            </a:extLst>
          </p:cNvPr>
          <p:cNvSpPr>
            <a:spLocks noChangeAspect="1" noChangeArrowheads="1"/>
          </p:cNvSpPr>
          <p:nvPr/>
        </p:nvSpPr>
        <p:spPr bwMode="auto">
          <a:xfrm>
            <a:off x="3911600" y="2133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3942432A-FF92-46AF-947A-445CC28EF886}"/>
              </a:ext>
            </a:extLst>
          </p:cNvPr>
          <p:cNvPicPr>
            <a:picLocks noChangeAspect="1"/>
          </p:cNvPicPr>
          <p:nvPr/>
        </p:nvPicPr>
        <p:blipFill>
          <a:blip r:embed="rId3"/>
          <a:stretch>
            <a:fillRect/>
          </a:stretch>
        </p:blipFill>
        <p:spPr>
          <a:xfrm>
            <a:off x="1451344" y="1315840"/>
            <a:ext cx="4548077" cy="3032051"/>
          </a:xfrm>
          <a:prstGeom prst="rect">
            <a:avLst/>
          </a:prstGeom>
        </p:spPr>
      </p:pic>
    </p:spTree>
    <p:extLst>
      <p:ext uri="{BB962C8B-B14F-4D97-AF65-F5344CB8AC3E}">
        <p14:creationId xmlns:p14="http://schemas.microsoft.com/office/powerpoint/2010/main" val="4095193032"/>
      </p:ext>
    </p:extLst>
  </p:cSld>
  <p:clrMapOvr>
    <a:masterClrMapping/>
  </p:clrMapOvr>
</p:sld>
</file>

<file path=ppt/theme/theme1.xml><?xml version="1.0" encoding="utf-8"?>
<a:theme xmlns:a="http://schemas.openxmlformats.org/drawingml/2006/main" name="上下浅蓝+白底+蓝红字+黑体Ti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3817</TotalTime>
  <Words>7232</Words>
  <Application>Microsoft Office PowerPoint</Application>
  <PresentationFormat>自定义</PresentationFormat>
  <Paragraphs>642</Paragraphs>
  <Slides>75</Slides>
  <Notes>34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75</vt:i4>
      </vt:variant>
    </vt:vector>
  </HeadingPairs>
  <TitlesOfParts>
    <vt:vector size="90" baseType="lpstr">
      <vt:lpstr>Adobe Ming Std L</vt:lpstr>
      <vt:lpstr>Helvetica Neue</vt:lpstr>
      <vt:lpstr>Malgun Gothic Semilight</vt:lpstr>
      <vt:lpstr>medium-content-sans-serif-font</vt:lpstr>
      <vt:lpstr>Monospaced Number</vt:lpstr>
      <vt:lpstr>Oswald</vt:lpstr>
      <vt:lpstr>黑体</vt:lpstr>
      <vt:lpstr>微软雅黑</vt:lpstr>
      <vt:lpstr>Arial</vt:lpstr>
      <vt:lpstr>Calibri</vt:lpstr>
      <vt:lpstr>Franklin Gothic Heavy</vt:lpstr>
      <vt:lpstr>Georgia</vt:lpstr>
      <vt:lpstr>Times New Roman</vt:lpstr>
      <vt:lpstr>Wingdings</vt:lpstr>
      <vt:lpstr>上下浅蓝+白底+蓝红字+黑体Times</vt:lpstr>
      <vt:lpstr>以太坊应用开发实践</vt:lpstr>
      <vt:lpstr>内容简介</vt:lpstr>
      <vt:lpstr>目   录</vt:lpstr>
      <vt:lpstr>以太坊环境搭建</vt:lpstr>
      <vt:lpstr>以太坊环境搭建（续）</vt:lpstr>
      <vt:lpstr>以太坊环境搭建（续）</vt:lpstr>
      <vt:lpstr>搭建以太坊私有链</vt:lpstr>
      <vt:lpstr>搭建以太坊私有链（续）</vt:lpstr>
      <vt:lpstr>搭建以太坊私有链（续）</vt:lpstr>
      <vt:lpstr>搭建以太坊私有链（续）</vt:lpstr>
      <vt:lpstr>目   录</vt:lpstr>
      <vt:lpstr>IDE</vt:lpstr>
      <vt:lpstr>Remix IDE</vt:lpstr>
      <vt:lpstr>Remix IDE（续）</vt:lpstr>
      <vt:lpstr>Remix IDE（续）</vt:lpstr>
      <vt:lpstr>Remix IDE（续）</vt:lpstr>
      <vt:lpstr>Remix IDE（续）</vt:lpstr>
      <vt:lpstr>VS Code + Truffle</vt:lpstr>
      <vt:lpstr>VS Code + Truffle</vt:lpstr>
      <vt:lpstr>VS Code + Truffle</vt:lpstr>
      <vt:lpstr>VS Code + Truffle</vt:lpstr>
      <vt:lpstr>VS Code + Truffle</vt:lpstr>
      <vt:lpstr>目   录</vt:lpstr>
      <vt:lpstr>JSON RPC</vt:lpstr>
      <vt:lpstr>JSON RPC（续）</vt:lpstr>
      <vt:lpstr>JSON RPC（续）</vt:lpstr>
      <vt:lpstr>JSON RPC（续）</vt:lpstr>
      <vt:lpstr>JSON RPC（续）</vt:lpstr>
      <vt:lpstr>JSON RPC（续）</vt:lpstr>
      <vt:lpstr>JSON RPC（续）</vt:lpstr>
      <vt:lpstr>JavaScript API</vt:lpstr>
      <vt:lpstr>JavaScript API</vt:lpstr>
      <vt:lpstr>JavaScript API</vt:lpstr>
      <vt:lpstr>JavaScript API（续）</vt:lpstr>
      <vt:lpstr>JavaScript API（续）</vt:lpstr>
      <vt:lpstr>目   录</vt:lpstr>
      <vt:lpstr>DApp开发框架与流程</vt:lpstr>
      <vt:lpstr>DApp开发框架与流程（续）</vt:lpstr>
      <vt:lpstr>DApp开发框架与流程（续）</vt:lpstr>
      <vt:lpstr>DApp开发框架与流程（续）</vt:lpstr>
      <vt:lpstr>DApp开发框架与流程（续）</vt:lpstr>
      <vt:lpstr>DApp开发框架与流程（续）</vt:lpstr>
      <vt:lpstr>DApp开发框架与流程（续）</vt:lpstr>
      <vt:lpstr>DApp开发框架与流程（续）</vt:lpstr>
      <vt:lpstr>DApp开发框架与流程（续）</vt:lpstr>
      <vt:lpstr>DApp开发框架与流程（续）</vt:lpstr>
      <vt:lpstr>DApp开发框架与流程（续）</vt:lpstr>
      <vt:lpstr>DApp开发框架与流程（续）</vt:lpstr>
      <vt:lpstr>目   录</vt:lpstr>
      <vt:lpstr>Dapp优秀案例</vt:lpstr>
      <vt:lpstr>Dapp优秀案例</vt:lpstr>
      <vt:lpstr>Dapp优秀案例</vt:lpstr>
      <vt:lpstr>Dapp优秀案例 —— Cryptokitties</vt:lpstr>
      <vt:lpstr>Dapp优秀案例 —— Cryptokitties</vt:lpstr>
      <vt:lpstr>Dapp优秀案例 —— Cryptokitties</vt:lpstr>
      <vt:lpstr>Dapp优秀案例 —— Cryptokitties</vt:lpstr>
      <vt:lpstr>Dapp优秀案例 —— Cryptokitties</vt:lpstr>
      <vt:lpstr>Dapp优秀案例 —— THE DAO</vt:lpstr>
      <vt:lpstr>Dapp优秀案例</vt:lpstr>
      <vt:lpstr>Dapp优秀案例</vt:lpstr>
      <vt:lpstr>Dapp优秀案例</vt:lpstr>
      <vt:lpstr>Dapp优秀案例</vt:lpstr>
      <vt:lpstr>Dapp优秀案例</vt:lpstr>
      <vt:lpstr>Dapp优秀案例 —— Uniswap</vt:lpstr>
      <vt:lpstr>Dapp优秀案例 —— Uniswap</vt:lpstr>
      <vt:lpstr>Dapp优秀案例 —— Uniswap</vt:lpstr>
      <vt:lpstr>Dapp优秀案例 —— Uniswap</vt:lpstr>
      <vt:lpstr>Dapp优秀案例 —— Uniswap</vt:lpstr>
      <vt:lpstr>Dapp优秀案例 —— Uniswap</vt:lpstr>
      <vt:lpstr>Dapp优秀案例 —— Uniswap</vt:lpstr>
      <vt:lpstr>Dapp优秀案例 —— Uniswap</vt:lpstr>
      <vt:lpstr>Dapp优秀案例 —— Uniswap</vt:lpstr>
      <vt:lpstr>Dapp优秀案例 —— Uniswap</vt:lpstr>
      <vt:lpstr>大作业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BD5HLI</dc:creator>
  <cp:lastModifiedBy>Sher Lin</cp:lastModifiedBy>
  <cp:revision>1677</cp:revision>
  <cp:lastPrinted>2019-10-17T06:23:28Z</cp:lastPrinted>
  <dcterms:created xsi:type="dcterms:W3CDTF">2017-01-09T09:01:00Z</dcterms:created>
  <dcterms:modified xsi:type="dcterms:W3CDTF">2020-12-25T04:27:21Z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